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457" r:id="rId2"/>
    <p:sldId id="620" r:id="rId3"/>
    <p:sldId id="601" r:id="rId4"/>
    <p:sldId id="575" r:id="rId5"/>
    <p:sldId id="632" r:id="rId6"/>
    <p:sldId id="634" r:id="rId7"/>
    <p:sldId id="621" r:id="rId8"/>
    <p:sldId id="625" r:id="rId9"/>
    <p:sldId id="629" r:id="rId10"/>
    <p:sldId id="633" r:id="rId11"/>
    <p:sldId id="617" r:id="rId12"/>
    <p:sldId id="618" r:id="rId13"/>
    <p:sldId id="623" r:id="rId14"/>
    <p:sldId id="624" r:id="rId15"/>
    <p:sldId id="613" r:id="rId16"/>
    <p:sldId id="631" r:id="rId17"/>
    <p:sldId id="603" r:id="rId18"/>
    <p:sldId id="628" r:id="rId19"/>
    <p:sldId id="602" r:id="rId20"/>
    <p:sldId id="63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68">
          <p15:clr>
            <a:srgbClr val="A4A3A4"/>
          </p15:clr>
        </p15:guide>
        <p15:guide id="2" orient="horz" pos="2080">
          <p15:clr>
            <a:srgbClr val="A4A3A4"/>
          </p15:clr>
        </p15:guide>
        <p15:guide id="3" orient="horz" pos="624">
          <p15:clr>
            <a:srgbClr val="A4A3A4"/>
          </p15:clr>
        </p15:guide>
        <p15:guide id="4" pos="5424">
          <p15:clr>
            <a:srgbClr val="A4A3A4"/>
          </p15:clr>
        </p15:guide>
        <p15:guide id="5" pos="2880">
          <p15:clr>
            <a:srgbClr val="A4A3A4"/>
          </p15:clr>
        </p15:guide>
        <p15:guide id="6" pos="336">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2C2C"/>
    <a:srgbClr val="006990"/>
    <a:srgbClr val="A8DDE3"/>
    <a:srgbClr val="B32317"/>
    <a:srgbClr val="FF9900"/>
    <a:srgbClr val="FD5E3F"/>
    <a:srgbClr val="3399CC"/>
    <a:srgbClr val="79B91A"/>
    <a:srgbClr val="10AE99"/>
    <a:srgbClr val="343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1" autoAdjust="0"/>
    <p:restoredTop sz="87192" autoAdjust="0"/>
  </p:normalViewPr>
  <p:slideViewPr>
    <p:cSldViewPr snapToGrid="0">
      <p:cViewPr varScale="1">
        <p:scale>
          <a:sx n="77" d="100"/>
          <a:sy n="77" d="100"/>
        </p:scale>
        <p:origin x="-112" y="-504"/>
      </p:cViewPr>
      <p:guideLst>
        <p:guide orient="horz" pos="768"/>
        <p:guide orient="horz" pos="2080"/>
        <p:guide orient="horz" pos="624"/>
        <p:guide pos="5424"/>
        <p:guide pos="2880"/>
        <p:guide pos="336"/>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3" d="100"/>
          <a:sy n="53"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4FB68-C7D2-D045-A769-80CBDAABDE6E}" type="doc">
      <dgm:prSet loTypeId="urn:microsoft.com/office/officeart/2005/8/layout/chevron1" loCatId="" qsTypeId="urn:microsoft.com/office/officeart/2005/8/quickstyle/simple1" qsCatId="simple" csTypeId="urn:microsoft.com/office/officeart/2005/8/colors/colorful4" csCatId="colorful" phldr="1"/>
      <dgm:spPr/>
    </dgm:pt>
    <dgm:pt modelId="{203A7157-5860-5F4E-8607-A813D3C87D67}">
      <dgm:prSet phldrT="[Text]"/>
      <dgm:spPr/>
      <dgm:t>
        <a:bodyPr/>
        <a:lstStyle/>
        <a:p>
          <a:r>
            <a:rPr lang="en-US" dirty="0" smtClean="0">
              <a:latin typeface="Helvetica"/>
              <a:cs typeface="Helvetica"/>
            </a:rPr>
            <a:t>Prospect</a:t>
          </a:r>
          <a:endParaRPr lang="en-US" dirty="0">
            <a:latin typeface="Helvetica"/>
            <a:cs typeface="Helvetica"/>
          </a:endParaRPr>
        </a:p>
      </dgm:t>
    </dgm:pt>
    <dgm:pt modelId="{A9F240FD-6CAC-9D46-834B-36B459747CE8}" type="parTrans" cxnId="{2A009661-A1AE-044C-99F9-B3955F8A50EB}">
      <dgm:prSet/>
      <dgm:spPr/>
      <dgm:t>
        <a:bodyPr/>
        <a:lstStyle/>
        <a:p>
          <a:endParaRPr lang="en-US">
            <a:latin typeface="Helvetica"/>
            <a:cs typeface="Helvetica"/>
          </a:endParaRPr>
        </a:p>
      </dgm:t>
    </dgm:pt>
    <dgm:pt modelId="{74CB8D2A-9A25-8D42-A9E4-AA7EA4B64070}" type="sibTrans" cxnId="{2A009661-A1AE-044C-99F9-B3955F8A50EB}">
      <dgm:prSet/>
      <dgm:spPr/>
      <dgm:t>
        <a:bodyPr/>
        <a:lstStyle/>
        <a:p>
          <a:endParaRPr lang="en-US">
            <a:latin typeface="Helvetica"/>
            <a:cs typeface="Helvetica"/>
          </a:endParaRPr>
        </a:p>
      </dgm:t>
    </dgm:pt>
    <dgm:pt modelId="{757F8DC2-B6D2-ED46-B1DE-4A9B9216811E}">
      <dgm:prSet phldrT="[Text]"/>
      <dgm:spPr/>
      <dgm:t>
        <a:bodyPr/>
        <a:lstStyle/>
        <a:p>
          <a:r>
            <a:rPr lang="en-US" dirty="0" smtClean="0">
              <a:latin typeface="Helvetica"/>
              <a:cs typeface="Helvetica"/>
            </a:rPr>
            <a:t>Propose &amp; Present</a:t>
          </a:r>
          <a:endParaRPr lang="en-US" dirty="0">
            <a:latin typeface="Helvetica"/>
            <a:cs typeface="Helvetica"/>
          </a:endParaRPr>
        </a:p>
      </dgm:t>
    </dgm:pt>
    <dgm:pt modelId="{650871B3-683D-4F43-971C-54DC81251603}" type="parTrans" cxnId="{CAFE408B-3306-BA49-B20F-D3770CE759BF}">
      <dgm:prSet/>
      <dgm:spPr/>
      <dgm:t>
        <a:bodyPr/>
        <a:lstStyle/>
        <a:p>
          <a:endParaRPr lang="en-US">
            <a:latin typeface="Helvetica"/>
            <a:cs typeface="Helvetica"/>
          </a:endParaRPr>
        </a:p>
      </dgm:t>
    </dgm:pt>
    <dgm:pt modelId="{96289288-7E5A-7A4C-AF6F-3A800D49AACD}" type="sibTrans" cxnId="{CAFE408B-3306-BA49-B20F-D3770CE759BF}">
      <dgm:prSet/>
      <dgm:spPr/>
      <dgm:t>
        <a:bodyPr/>
        <a:lstStyle/>
        <a:p>
          <a:endParaRPr lang="en-US">
            <a:latin typeface="Helvetica"/>
            <a:cs typeface="Helvetica"/>
          </a:endParaRPr>
        </a:p>
      </dgm:t>
    </dgm:pt>
    <dgm:pt modelId="{D42C564D-98A3-CB43-B096-FB1A1FC6B14B}">
      <dgm:prSet phldrT="[Text]"/>
      <dgm:spPr/>
      <dgm:t>
        <a:bodyPr/>
        <a:lstStyle/>
        <a:p>
          <a:r>
            <a:rPr lang="en-US" dirty="0" smtClean="0">
              <a:latin typeface="Helvetica"/>
              <a:cs typeface="Helvetica"/>
            </a:rPr>
            <a:t>Follow-up &amp; Close</a:t>
          </a:r>
          <a:endParaRPr lang="en-US" dirty="0">
            <a:latin typeface="Helvetica"/>
            <a:cs typeface="Helvetica"/>
          </a:endParaRPr>
        </a:p>
      </dgm:t>
    </dgm:pt>
    <dgm:pt modelId="{8302BDBA-C0E2-4D4E-B4F4-8B8D462A74DD}" type="parTrans" cxnId="{3C25929F-1B96-F443-A9FD-AE37EF5F55AB}">
      <dgm:prSet/>
      <dgm:spPr/>
      <dgm:t>
        <a:bodyPr/>
        <a:lstStyle/>
        <a:p>
          <a:endParaRPr lang="en-US">
            <a:latin typeface="Helvetica"/>
            <a:cs typeface="Helvetica"/>
          </a:endParaRPr>
        </a:p>
      </dgm:t>
    </dgm:pt>
    <dgm:pt modelId="{A3E0BBA3-13DA-4746-81D4-DFCF37740B49}" type="sibTrans" cxnId="{3C25929F-1B96-F443-A9FD-AE37EF5F55AB}">
      <dgm:prSet/>
      <dgm:spPr/>
      <dgm:t>
        <a:bodyPr/>
        <a:lstStyle/>
        <a:p>
          <a:endParaRPr lang="en-US">
            <a:latin typeface="Helvetica"/>
            <a:cs typeface="Helvetica"/>
          </a:endParaRPr>
        </a:p>
      </dgm:t>
    </dgm:pt>
    <dgm:pt modelId="{983CF5CF-9F26-9C4C-97C7-3E8762DA5B54}" type="pres">
      <dgm:prSet presAssocID="{1C74FB68-C7D2-D045-A769-80CBDAABDE6E}" presName="Name0" presStyleCnt="0">
        <dgm:presLayoutVars>
          <dgm:dir/>
          <dgm:animLvl val="lvl"/>
          <dgm:resizeHandles val="exact"/>
        </dgm:presLayoutVars>
      </dgm:prSet>
      <dgm:spPr/>
    </dgm:pt>
    <dgm:pt modelId="{EF8E12E2-F17E-2240-9D1C-006461E4C1C7}" type="pres">
      <dgm:prSet presAssocID="{203A7157-5860-5F4E-8607-A813D3C87D67}" presName="parTxOnly" presStyleLbl="node1" presStyleIdx="0" presStyleCnt="3">
        <dgm:presLayoutVars>
          <dgm:chMax val="0"/>
          <dgm:chPref val="0"/>
          <dgm:bulletEnabled val="1"/>
        </dgm:presLayoutVars>
      </dgm:prSet>
      <dgm:spPr/>
      <dgm:t>
        <a:bodyPr/>
        <a:lstStyle/>
        <a:p>
          <a:endParaRPr lang="en-US"/>
        </a:p>
      </dgm:t>
    </dgm:pt>
    <dgm:pt modelId="{CFC2C0EF-72FF-3E43-A9C3-5045600EB7FF}" type="pres">
      <dgm:prSet presAssocID="{74CB8D2A-9A25-8D42-A9E4-AA7EA4B64070}" presName="parTxOnlySpace" presStyleCnt="0"/>
      <dgm:spPr/>
    </dgm:pt>
    <dgm:pt modelId="{D46BA4F6-C0AE-DE47-A609-CD00D5998C39}" type="pres">
      <dgm:prSet presAssocID="{757F8DC2-B6D2-ED46-B1DE-4A9B9216811E}" presName="parTxOnly" presStyleLbl="node1" presStyleIdx="1" presStyleCnt="3">
        <dgm:presLayoutVars>
          <dgm:chMax val="0"/>
          <dgm:chPref val="0"/>
          <dgm:bulletEnabled val="1"/>
        </dgm:presLayoutVars>
      </dgm:prSet>
      <dgm:spPr/>
      <dgm:t>
        <a:bodyPr/>
        <a:lstStyle/>
        <a:p>
          <a:endParaRPr lang="en-US"/>
        </a:p>
      </dgm:t>
    </dgm:pt>
    <dgm:pt modelId="{8CBBC145-FEC8-EE46-9C91-BA7F43A02236}" type="pres">
      <dgm:prSet presAssocID="{96289288-7E5A-7A4C-AF6F-3A800D49AACD}" presName="parTxOnlySpace" presStyleCnt="0"/>
      <dgm:spPr/>
    </dgm:pt>
    <dgm:pt modelId="{FE2D4253-4471-DE4C-AF76-D5DD79B2AF4D}" type="pres">
      <dgm:prSet presAssocID="{D42C564D-98A3-CB43-B096-FB1A1FC6B14B}" presName="parTxOnly" presStyleLbl="node1" presStyleIdx="2" presStyleCnt="3">
        <dgm:presLayoutVars>
          <dgm:chMax val="0"/>
          <dgm:chPref val="0"/>
          <dgm:bulletEnabled val="1"/>
        </dgm:presLayoutVars>
      </dgm:prSet>
      <dgm:spPr/>
      <dgm:t>
        <a:bodyPr/>
        <a:lstStyle/>
        <a:p>
          <a:endParaRPr lang="en-US"/>
        </a:p>
      </dgm:t>
    </dgm:pt>
  </dgm:ptLst>
  <dgm:cxnLst>
    <dgm:cxn modelId="{5ADAC422-2F22-4E44-BD0A-259D49742555}" type="presOf" srcId="{757F8DC2-B6D2-ED46-B1DE-4A9B9216811E}" destId="{D46BA4F6-C0AE-DE47-A609-CD00D5998C39}" srcOrd="0" destOrd="0" presId="urn:microsoft.com/office/officeart/2005/8/layout/chevron1"/>
    <dgm:cxn modelId="{B8045E7E-57AB-0D40-9E52-BE0AF9636E46}" type="presOf" srcId="{203A7157-5860-5F4E-8607-A813D3C87D67}" destId="{EF8E12E2-F17E-2240-9D1C-006461E4C1C7}" srcOrd="0" destOrd="0" presId="urn:microsoft.com/office/officeart/2005/8/layout/chevron1"/>
    <dgm:cxn modelId="{3C25929F-1B96-F443-A9FD-AE37EF5F55AB}" srcId="{1C74FB68-C7D2-D045-A769-80CBDAABDE6E}" destId="{D42C564D-98A3-CB43-B096-FB1A1FC6B14B}" srcOrd="2" destOrd="0" parTransId="{8302BDBA-C0E2-4D4E-B4F4-8B8D462A74DD}" sibTransId="{A3E0BBA3-13DA-4746-81D4-DFCF37740B49}"/>
    <dgm:cxn modelId="{5FE589C5-0D7E-8A4B-BCEF-808CC6C8AF56}" type="presOf" srcId="{1C74FB68-C7D2-D045-A769-80CBDAABDE6E}" destId="{983CF5CF-9F26-9C4C-97C7-3E8762DA5B54}" srcOrd="0" destOrd="0" presId="urn:microsoft.com/office/officeart/2005/8/layout/chevron1"/>
    <dgm:cxn modelId="{2A009661-A1AE-044C-99F9-B3955F8A50EB}" srcId="{1C74FB68-C7D2-D045-A769-80CBDAABDE6E}" destId="{203A7157-5860-5F4E-8607-A813D3C87D67}" srcOrd="0" destOrd="0" parTransId="{A9F240FD-6CAC-9D46-834B-36B459747CE8}" sibTransId="{74CB8D2A-9A25-8D42-A9E4-AA7EA4B64070}"/>
    <dgm:cxn modelId="{CAFE408B-3306-BA49-B20F-D3770CE759BF}" srcId="{1C74FB68-C7D2-D045-A769-80CBDAABDE6E}" destId="{757F8DC2-B6D2-ED46-B1DE-4A9B9216811E}" srcOrd="1" destOrd="0" parTransId="{650871B3-683D-4F43-971C-54DC81251603}" sibTransId="{96289288-7E5A-7A4C-AF6F-3A800D49AACD}"/>
    <dgm:cxn modelId="{8DC32F86-B65E-D64C-9093-7C0E2EDB4E1F}" type="presOf" srcId="{D42C564D-98A3-CB43-B096-FB1A1FC6B14B}" destId="{FE2D4253-4471-DE4C-AF76-D5DD79B2AF4D}" srcOrd="0" destOrd="0" presId="urn:microsoft.com/office/officeart/2005/8/layout/chevron1"/>
    <dgm:cxn modelId="{B39A9E43-DDDF-974B-A6C0-939524221FBC}" type="presParOf" srcId="{983CF5CF-9F26-9C4C-97C7-3E8762DA5B54}" destId="{EF8E12E2-F17E-2240-9D1C-006461E4C1C7}" srcOrd="0" destOrd="0" presId="urn:microsoft.com/office/officeart/2005/8/layout/chevron1"/>
    <dgm:cxn modelId="{348F0DC7-9FB3-1645-BD68-30F41BE70CD7}" type="presParOf" srcId="{983CF5CF-9F26-9C4C-97C7-3E8762DA5B54}" destId="{CFC2C0EF-72FF-3E43-A9C3-5045600EB7FF}" srcOrd="1" destOrd="0" presId="urn:microsoft.com/office/officeart/2005/8/layout/chevron1"/>
    <dgm:cxn modelId="{F830B3C5-B200-674D-BF1C-B73EC8666B46}" type="presParOf" srcId="{983CF5CF-9F26-9C4C-97C7-3E8762DA5B54}" destId="{D46BA4F6-C0AE-DE47-A609-CD00D5998C39}" srcOrd="2" destOrd="0" presId="urn:microsoft.com/office/officeart/2005/8/layout/chevron1"/>
    <dgm:cxn modelId="{E949016A-91F8-1F4F-A8B4-552BBC3C140D}" type="presParOf" srcId="{983CF5CF-9F26-9C4C-97C7-3E8762DA5B54}" destId="{8CBBC145-FEC8-EE46-9C91-BA7F43A02236}" srcOrd="3" destOrd="0" presId="urn:microsoft.com/office/officeart/2005/8/layout/chevron1"/>
    <dgm:cxn modelId="{5D9088B3-F2D2-6944-9F2C-6B9FFFD38F23}" type="presParOf" srcId="{983CF5CF-9F26-9C4C-97C7-3E8762DA5B54}" destId="{FE2D4253-4471-DE4C-AF76-D5DD79B2AF4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E12E2-F17E-2240-9D1C-006461E4C1C7}">
      <dsp:nvSpPr>
        <dsp:cNvPr id="0" name=""/>
        <dsp:cNvSpPr/>
      </dsp:nvSpPr>
      <dsp:spPr>
        <a:xfrm>
          <a:off x="2410" y="0"/>
          <a:ext cx="2937143" cy="688508"/>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latin typeface="Helvetica"/>
              <a:cs typeface="Helvetica"/>
            </a:rPr>
            <a:t>Prospect</a:t>
          </a:r>
          <a:endParaRPr lang="en-US" sz="2200" kern="1200" dirty="0">
            <a:latin typeface="Helvetica"/>
            <a:cs typeface="Helvetica"/>
          </a:endParaRPr>
        </a:p>
      </dsp:txBody>
      <dsp:txXfrm>
        <a:off x="346664" y="0"/>
        <a:ext cx="2248635" cy="688508"/>
      </dsp:txXfrm>
    </dsp:sp>
    <dsp:sp modelId="{D46BA4F6-C0AE-DE47-A609-CD00D5998C39}">
      <dsp:nvSpPr>
        <dsp:cNvPr id="0" name=""/>
        <dsp:cNvSpPr/>
      </dsp:nvSpPr>
      <dsp:spPr>
        <a:xfrm>
          <a:off x="2645840" y="0"/>
          <a:ext cx="2937143" cy="688508"/>
        </a:xfrm>
        <a:prstGeom prst="chevron">
          <a:avLst/>
        </a:prstGeom>
        <a:solidFill>
          <a:schemeClr val="accent4">
            <a:hueOff val="839211"/>
            <a:satOff val="-11579"/>
            <a:lumOff val="6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latin typeface="Helvetica"/>
              <a:cs typeface="Helvetica"/>
            </a:rPr>
            <a:t>Propose &amp; Present</a:t>
          </a:r>
          <a:endParaRPr lang="en-US" sz="2200" kern="1200" dirty="0">
            <a:latin typeface="Helvetica"/>
            <a:cs typeface="Helvetica"/>
          </a:endParaRPr>
        </a:p>
      </dsp:txBody>
      <dsp:txXfrm>
        <a:off x="2990094" y="0"/>
        <a:ext cx="2248635" cy="688508"/>
      </dsp:txXfrm>
    </dsp:sp>
    <dsp:sp modelId="{FE2D4253-4471-DE4C-AF76-D5DD79B2AF4D}">
      <dsp:nvSpPr>
        <dsp:cNvPr id="0" name=""/>
        <dsp:cNvSpPr/>
      </dsp:nvSpPr>
      <dsp:spPr>
        <a:xfrm>
          <a:off x="5289269" y="0"/>
          <a:ext cx="2937143" cy="688508"/>
        </a:xfrm>
        <a:prstGeom prst="chevron">
          <a:avLst/>
        </a:prstGeom>
        <a:solidFill>
          <a:schemeClr val="accent4">
            <a:hueOff val="1678422"/>
            <a:satOff val="-23158"/>
            <a:lumOff val="1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latin typeface="Helvetica"/>
              <a:cs typeface="Helvetica"/>
            </a:rPr>
            <a:t>Follow-up &amp; Close</a:t>
          </a:r>
          <a:endParaRPr lang="en-US" sz="2200" kern="1200" dirty="0">
            <a:latin typeface="Helvetica"/>
            <a:cs typeface="Helvetica"/>
          </a:endParaRPr>
        </a:p>
      </dsp:txBody>
      <dsp:txXfrm>
        <a:off x="5633523" y="0"/>
        <a:ext cx="2248635" cy="6885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Calibri"/>
              </a:rPr>
              <a:t>2/15/16</a:t>
            </a:fld>
            <a:endParaRPr lang="en-US" dirty="0">
              <a:latin typeface="Calibr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Calibri"/>
              </a:rPr>
              <a:t>‹#›</a:t>
            </a:fld>
            <a:endParaRPr lang="en-US" dirty="0">
              <a:latin typeface="Calibri"/>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7D7D0FC4-79A4-4CD6-9D21-6D2AFDDF42EC}" type="datetimeFigureOut">
              <a:rPr lang="en-JM" smtClean="0"/>
              <a:pPr/>
              <a:t>2/15/16</a:t>
            </a:fld>
            <a:endParaRPr lang="en-JM"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FEA829E4-7B8F-48ED-BCF8-1C0A3C644052}" type="slidenum">
              <a:rPr lang="en-JM" smtClean="0"/>
              <a:pPr/>
              <a:t>‹#›</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ID:Agenda</a:t>
            </a:r>
            <a:r>
              <a:rPr lang="en-US" dirty="0" smtClean="0"/>
              <a:t>]</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2</a:t>
            </a:fld>
            <a:endParaRPr lang="en-JM" dirty="0"/>
          </a:p>
        </p:txBody>
      </p:sp>
    </p:spTree>
    <p:extLst>
      <p:ext uri="{BB962C8B-B14F-4D97-AF65-F5344CB8AC3E}">
        <p14:creationId xmlns:p14="http://schemas.microsoft.com/office/powerpoint/2010/main" val="27126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200" kern="1200" dirty="0" smtClean="0">
                <a:solidFill>
                  <a:schemeClr val="tx1"/>
                </a:solidFill>
                <a:effectLst/>
                <a:latin typeface="Calibri"/>
                <a:ea typeface="+mn-ea"/>
                <a:cs typeface="+mn-cs"/>
              </a:rPr>
              <a:t>As I am sure you know; lack of budget is the number one reason projects and jobs don’t move forward. I assume you have heard that before in your selling, correct? In addition, speaking the economic language of the financial decision maker is also critical since they are the people who hold the purse strings. That is why (X) has decided to partner with </a:t>
            </a:r>
            <a:r>
              <a:rPr lang="en-US" sz="1200" kern="1200" dirty="0" err="1" smtClean="0">
                <a:solidFill>
                  <a:schemeClr val="tx1"/>
                </a:solidFill>
                <a:effectLst/>
                <a:latin typeface="Calibri"/>
                <a:ea typeface="+mn-ea"/>
                <a:cs typeface="+mn-cs"/>
              </a:rPr>
              <a:t>Noesis</a:t>
            </a:r>
            <a:r>
              <a:rPr lang="en-US" sz="1200" kern="1200" dirty="0" smtClean="0">
                <a:solidFill>
                  <a:schemeClr val="tx1"/>
                </a:solidFill>
                <a:effectLst/>
                <a:latin typeface="Calibri"/>
                <a:ea typeface="+mn-ea"/>
                <a:cs typeface="+mn-cs"/>
              </a:rPr>
              <a:t>. (X) joins the ranks of companies including </a:t>
            </a:r>
            <a:r>
              <a:rPr lang="en-US" sz="1200" kern="1200" dirty="0" err="1" smtClean="0">
                <a:solidFill>
                  <a:schemeClr val="tx1"/>
                </a:solidFill>
                <a:effectLst/>
                <a:latin typeface="Calibri"/>
                <a:ea typeface="+mn-ea"/>
                <a:cs typeface="+mn-cs"/>
              </a:rPr>
              <a:t>HoneyWell</a:t>
            </a:r>
            <a:r>
              <a:rPr lang="en-US" sz="1200" kern="1200" dirty="0" smtClean="0">
                <a:solidFill>
                  <a:schemeClr val="tx1"/>
                </a:solidFill>
                <a:effectLst/>
                <a:latin typeface="Calibri"/>
                <a:ea typeface="+mn-ea"/>
                <a:cs typeface="+mn-cs"/>
              </a:rPr>
              <a:t>, Trane, TD Industries, Daiken and many more who are overcoming these objections in the field. </a:t>
            </a:r>
          </a:p>
          <a:p>
            <a:pPr marL="171450" lvl="0" indent="-171450">
              <a:buFont typeface="Arial" charset="0"/>
              <a:buChar char="•"/>
            </a:pPr>
            <a:endParaRPr lang="en-US" sz="1200" kern="1200" dirty="0" smtClean="0">
              <a:solidFill>
                <a:schemeClr val="tx1"/>
              </a:solidFill>
              <a:effectLst/>
              <a:latin typeface="Calibri"/>
              <a:ea typeface="+mn-ea"/>
              <a:cs typeface="+mn-cs"/>
            </a:endParaRPr>
          </a:p>
          <a:p>
            <a:pPr marL="171450" lvl="0" indent="-171450">
              <a:buFont typeface="Arial" charset="0"/>
              <a:buChar char="•"/>
            </a:pPr>
            <a:r>
              <a:rPr lang="en-US" sz="1200" kern="1200" dirty="0" smtClean="0">
                <a:solidFill>
                  <a:schemeClr val="tx1"/>
                </a:solidFill>
                <a:effectLst/>
                <a:latin typeface="Calibri"/>
                <a:ea typeface="+mn-ea"/>
                <a:cs typeface="+mn-cs"/>
              </a:rPr>
              <a:t>Providing payment options at every step of your sales process is critical in not only overcoming the biggest objections they have but also giving you a big competitive advantage in the market and makes you a one stop, turn key solution, for your clients. </a:t>
            </a:r>
          </a:p>
          <a:p>
            <a:pPr marL="171450" lvl="0" indent="-171450">
              <a:buFont typeface="Arial" charset="0"/>
              <a:buChar char="•"/>
            </a:pPr>
            <a:endParaRPr lang="en-US" sz="1200" kern="1200" dirty="0" smtClean="0">
              <a:solidFill>
                <a:schemeClr val="tx1"/>
              </a:solidFill>
              <a:effectLst/>
              <a:latin typeface="Calibri"/>
              <a:ea typeface="+mn-ea"/>
              <a:cs typeface="+mn-cs"/>
            </a:endParaRPr>
          </a:p>
          <a:p>
            <a:pPr marL="171450" lvl="0" indent="-171450">
              <a:buFont typeface="Arial" charset="0"/>
              <a:buChar char="•"/>
            </a:pPr>
            <a:r>
              <a:rPr lang="en-US" sz="1200" kern="1200" dirty="0" smtClean="0">
                <a:solidFill>
                  <a:schemeClr val="tx1"/>
                </a:solidFill>
                <a:effectLst/>
                <a:latin typeface="Calibri"/>
                <a:ea typeface="+mn-ea"/>
                <a:cs typeface="+mn-cs"/>
              </a:rPr>
              <a:t>These building owners finance and use payment options to acquire over 80% of the equipment in their buildings. (Fork lifts, copiers, etc…)Energy related products are no different. Now you can provide them your equipment in a way they are used to paying for it.</a:t>
            </a:r>
            <a:endParaRPr lang="en-US" sz="1200" kern="1200" dirty="0">
              <a:solidFill>
                <a:schemeClr val="tx1"/>
              </a:solidFill>
              <a:effectLst/>
              <a:latin typeface="Calibri"/>
              <a:ea typeface="+mn-ea"/>
              <a:cs typeface="+mn-cs"/>
            </a:endParaRPr>
          </a:p>
        </p:txBody>
      </p:sp>
      <p:sp>
        <p:nvSpPr>
          <p:cNvPr id="4" name="Slide Number Placeholder 3"/>
          <p:cNvSpPr>
            <a:spLocks noGrp="1"/>
          </p:cNvSpPr>
          <p:nvPr>
            <p:ph type="sldNum" sz="quarter" idx="10"/>
          </p:nvPr>
        </p:nvSpPr>
        <p:spPr/>
        <p:txBody>
          <a:bodyPr/>
          <a:lstStyle/>
          <a:p>
            <a:fld id="{FEA829E4-7B8F-48ED-BCF8-1C0A3C644052}" type="slidenum">
              <a:rPr lang="en-JM" smtClean="0"/>
              <a:pPr/>
              <a:t>4</a:t>
            </a:fld>
            <a:endParaRPr lang="en-JM" dirty="0"/>
          </a:p>
        </p:txBody>
      </p:sp>
    </p:spTree>
    <p:extLst>
      <p:ext uri="{BB962C8B-B14F-4D97-AF65-F5344CB8AC3E}">
        <p14:creationId xmlns:p14="http://schemas.microsoft.com/office/powerpoint/2010/main" val="8552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ID:BenefitsOfFinancing</a:t>
            </a:r>
            <a:r>
              <a:rPr lang="en-US"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7</a:t>
            </a:fld>
            <a:endParaRPr lang="en-JM" dirty="0"/>
          </a:p>
        </p:txBody>
      </p:sp>
    </p:spTree>
    <p:extLst>
      <p:ext uri="{BB962C8B-B14F-4D97-AF65-F5344CB8AC3E}">
        <p14:creationId xmlns:p14="http://schemas.microsoft.com/office/powerpoint/2010/main" val="203252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links</a:t>
            </a:r>
            <a:r>
              <a:rPr lang="en-US" baseline="0" dirty="0" smtClean="0"/>
              <a:t> to Case Studies</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8</a:t>
            </a:fld>
            <a:endParaRPr lang="en-JM" dirty="0"/>
          </a:p>
        </p:txBody>
      </p:sp>
    </p:spTree>
    <p:extLst>
      <p:ext uri="{BB962C8B-B14F-4D97-AF65-F5344CB8AC3E}">
        <p14:creationId xmlns:p14="http://schemas.microsoft.com/office/powerpoint/2010/main" val="155764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fees in separate</a:t>
            </a:r>
            <a:r>
              <a:rPr lang="en-US" baseline="0" dirty="0" smtClean="0"/>
              <a:t> box. Add Icon</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11</a:t>
            </a:fld>
            <a:endParaRPr lang="en-JM" dirty="0"/>
          </a:p>
        </p:txBody>
      </p:sp>
    </p:spTree>
    <p:extLst>
      <p:ext uri="{BB962C8B-B14F-4D97-AF65-F5344CB8AC3E}">
        <p14:creationId xmlns:p14="http://schemas.microsoft.com/office/powerpoint/2010/main" val="5515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12</a:t>
            </a:fld>
            <a:endParaRPr lang="en-JM" dirty="0"/>
          </a:p>
        </p:txBody>
      </p:sp>
    </p:spTree>
    <p:extLst>
      <p:ext uri="{BB962C8B-B14F-4D97-AF65-F5344CB8AC3E}">
        <p14:creationId xmlns:p14="http://schemas.microsoft.com/office/powerpoint/2010/main" val="207842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this slide according to actual packages</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15</a:t>
            </a:fld>
            <a:endParaRPr lang="en-JM" dirty="0"/>
          </a:p>
        </p:txBody>
      </p:sp>
    </p:spTree>
    <p:extLst>
      <p:ext uri="{BB962C8B-B14F-4D97-AF65-F5344CB8AC3E}">
        <p14:creationId xmlns:p14="http://schemas.microsoft.com/office/powerpoint/2010/main" val="205308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18</a:t>
            </a:fld>
            <a:endParaRPr lang="en-JM" dirty="0"/>
          </a:p>
        </p:txBody>
      </p:sp>
    </p:spTree>
    <p:extLst>
      <p:ext uri="{BB962C8B-B14F-4D97-AF65-F5344CB8AC3E}">
        <p14:creationId xmlns:p14="http://schemas.microsoft.com/office/powerpoint/2010/main" val="357690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did this content come from? Should we put this in the end? Once</a:t>
            </a:r>
            <a:r>
              <a:rPr lang="en-US" baseline="0" dirty="0" smtClean="0"/>
              <a:t> they know this info</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19</a:t>
            </a:fld>
            <a:endParaRPr lang="en-JM" dirty="0"/>
          </a:p>
        </p:txBody>
      </p:sp>
    </p:spTree>
    <p:extLst>
      <p:ext uri="{BB962C8B-B14F-4D97-AF65-F5344CB8AC3E}">
        <p14:creationId xmlns:p14="http://schemas.microsoft.com/office/powerpoint/2010/main" val="281951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2" name="Title 1"/>
          <p:cNvSpPr>
            <a:spLocks noGrp="1"/>
          </p:cNvSpPr>
          <p:nvPr>
            <p:ph type="ctrTitle"/>
          </p:nvPr>
        </p:nvSpPr>
        <p:spPr>
          <a:xfrm>
            <a:off x="685800" y="1498604"/>
            <a:ext cx="7772400" cy="1470025"/>
          </a:xfrm>
        </p:spPr>
        <p:txBody>
          <a:bodyPr/>
          <a:lstStyle>
            <a:lvl1pPr algn="ctr">
              <a:defRPr>
                <a:latin typeface="Helvetica"/>
                <a:cs typeface="Helvetica"/>
              </a:defRPr>
            </a:lvl1pPr>
          </a:lstStyle>
          <a:p>
            <a:r>
              <a:rPr lang="en-US" smtClean="0"/>
              <a:t>Click to edit Master title style</a:t>
            </a:r>
            <a:endParaRPr lang="en-JM"/>
          </a:p>
        </p:txBody>
      </p:sp>
      <p:sp>
        <p:nvSpPr>
          <p:cNvPr id="3" name="Subtitle 2"/>
          <p:cNvSpPr>
            <a:spLocks noGrp="1"/>
          </p:cNvSpPr>
          <p:nvPr>
            <p:ph type="subTitle" idx="1"/>
          </p:nvPr>
        </p:nvSpPr>
        <p:spPr>
          <a:xfrm>
            <a:off x="1371600" y="3254378"/>
            <a:ext cx="6400800" cy="885825"/>
          </a:xfrm>
        </p:spPr>
        <p:txBody>
          <a:bodyPr/>
          <a:lstStyle>
            <a:lvl1pPr marL="0" indent="0" algn="ctr">
              <a:buNone/>
              <a:defRPr>
                <a:solidFill>
                  <a:srgbClr val="17375E"/>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JM" dirty="0"/>
          </a:p>
        </p:txBody>
      </p:sp>
      <p:sp>
        <p:nvSpPr>
          <p:cNvPr id="7" name="Picture Placeholder 7"/>
          <p:cNvSpPr>
            <a:spLocks noGrp="1"/>
          </p:cNvSpPr>
          <p:nvPr>
            <p:ph type="pic" sz="quarter" idx="13"/>
          </p:nvPr>
        </p:nvSpPr>
        <p:spPr>
          <a:xfrm>
            <a:off x="0" y="0"/>
            <a:ext cx="9144000" cy="6883400"/>
          </a:xfrm>
        </p:spPr>
        <p:txBody>
          <a:bodyPr/>
          <a:lstStyle>
            <a:lvl1pPr>
              <a:defRPr>
                <a:latin typeface="Helvetica"/>
                <a:cs typeface="Helvetica"/>
              </a:defRPr>
            </a:lvl1pPr>
          </a:lstStyle>
          <a:p>
            <a:endParaRPr lang="en-JM" dirty="0"/>
          </a:p>
        </p:txBody>
      </p:sp>
    </p:spTree>
    <p:extLst>
      <p:ext uri="{BB962C8B-B14F-4D97-AF65-F5344CB8AC3E}">
        <p14:creationId xmlns:p14="http://schemas.microsoft.com/office/powerpoint/2010/main" val="6325335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7" name="Text Placeholder 5"/>
          <p:cNvSpPr>
            <a:spLocks noGrp="1"/>
          </p:cNvSpPr>
          <p:nvPr>
            <p:ph type="body" sz="quarter" idx="68"/>
          </p:nvPr>
        </p:nvSpPr>
        <p:spPr>
          <a:xfrm>
            <a:off x="518970" y="4851400"/>
            <a:ext cx="1843230"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28" name="Text Placeholder 5"/>
          <p:cNvSpPr>
            <a:spLocks noGrp="1"/>
          </p:cNvSpPr>
          <p:nvPr>
            <p:ph type="body" sz="quarter" idx="69"/>
          </p:nvPr>
        </p:nvSpPr>
        <p:spPr>
          <a:xfrm>
            <a:off x="2467803" y="4857749"/>
            <a:ext cx="1613026"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29" name="Text Placeholder 11"/>
          <p:cNvSpPr>
            <a:spLocks noGrp="1"/>
          </p:cNvSpPr>
          <p:nvPr>
            <p:ph type="body" sz="quarter" idx="70"/>
          </p:nvPr>
        </p:nvSpPr>
        <p:spPr>
          <a:xfrm>
            <a:off x="506128" y="4349749"/>
            <a:ext cx="183038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1" name="Text Placeholder 11"/>
          <p:cNvSpPr>
            <a:spLocks noGrp="1"/>
          </p:cNvSpPr>
          <p:nvPr>
            <p:ph type="body" sz="quarter" idx="72"/>
          </p:nvPr>
        </p:nvSpPr>
        <p:spPr>
          <a:xfrm>
            <a:off x="2467804" y="4349749"/>
            <a:ext cx="160178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3" name="Text Placeholder 5"/>
          <p:cNvSpPr>
            <a:spLocks noGrp="1"/>
          </p:cNvSpPr>
          <p:nvPr>
            <p:ph type="body" sz="quarter" idx="74"/>
          </p:nvPr>
        </p:nvSpPr>
        <p:spPr>
          <a:xfrm>
            <a:off x="4267201" y="4857749"/>
            <a:ext cx="1675229"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34" name="Text Placeholder 11"/>
          <p:cNvSpPr>
            <a:spLocks noGrp="1"/>
          </p:cNvSpPr>
          <p:nvPr>
            <p:ph type="body" sz="quarter" idx="75"/>
          </p:nvPr>
        </p:nvSpPr>
        <p:spPr>
          <a:xfrm>
            <a:off x="4267201" y="4349749"/>
            <a:ext cx="166355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5"/>
          <p:cNvSpPr>
            <a:spLocks noGrp="1"/>
          </p:cNvSpPr>
          <p:nvPr>
            <p:ph type="body" sz="quarter" idx="77"/>
          </p:nvPr>
        </p:nvSpPr>
        <p:spPr>
          <a:xfrm>
            <a:off x="6096636" y="4857749"/>
            <a:ext cx="1751964"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37" name="Text Placeholder 11"/>
          <p:cNvSpPr>
            <a:spLocks noGrp="1"/>
          </p:cNvSpPr>
          <p:nvPr>
            <p:ph type="body" sz="quarter" idx="78"/>
          </p:nvPr>
        </p:nvSpPr>
        <p:spPr>
          <a:xfrm>
            <a:off x="6096637" y="4349749"/>
            <a:ext cx="173975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9" name="Picture Placeholder 4"/>
          <p:cNvSpPr>
            <a:spLocks noGrp="1"/>
          </p:cNvSpPr>
          <p:nvPr>
            <p:ph type="pic" sz="quarter" idx="80"/>
          </p:nvPr>
        </p:nvSpPr>
        <p:spPr>
          <a:xfrm>
            <a:off x="517801" y="2209800"/>
            <a:ext cx="1691999" cy="1930400"/>
          </a:xfrm>
        </p:spPr>
        <p:txBody>
          <a:bodyPr>
            <a:normAutofit/>
          </a:bodyPr>
          <a:lstStyle>
            <a:lvl1pPr>
              <a:defRPr sz="1050">
                <a:latin typeface="Helvetica"/>
                <a:cs typeface="Helvetica"/>
              </a:defRPr>
            </a:lvl1pPr>
          </a:lstStyle>
          <a:p>
            <a:endParaRPr lang="en-US" dirty="0"/>
          </a:p>
        </p:txBody>
      </p:sp>
      <p:sp>
        <p:nvSpPr>
          <p:cNvPr id="40" name="Picture Placeholder 4"/>
          <p:cNvSpPr>
            <a:spLocks noGrp="1"/>
          </p:cNvSpPr>
          <p:nvPr>
            <p:ph type="pic" sz="quarter" idx="81"/>
          </p:nvPr>
        </p:nvSpPr>
        <p:spPr>
          <a:xfrm>
            <a:off x="2422801" y="2209800"/>
            <a:ext cx="1691999" cy="1930400"/>
          </a:xfrm>
        </p:spPr>
        <p:txBody>
          <a:bodyPr>
            <a:normAutofit/>
          </a:bodyPr>
          <a:lstStyle>
            <a:lvl1pPr>
              <a:defRPr sz="1050">
                <a:latin typeface="Helvetica"/>
                <a:cs typeface="Helvetica"/>
              </a:defRPr>
            </a:lvl1pPr>
          </a:lstStyle>
          <a:p>
            <a:endParaRPr lang="en-US" dirty="0"/>
          </a:p>
        </p:txBody>
      </p:sp>
      <p:sp>
        <p:nvSpPr>
          <p:cNvPr id="41" name="Picture Placeholder 4"/>
          <p:cNvSpPr>
            <a:spLocks noGrp="1"/>
          </p:cNvSpPr>
          <p:nvPr>
            <p:ph type="pic" sz="quarter" idx="82"/>
          </p:nvPr>
        </p:nvSpPr>
        <p:spPr>
          <a:xfrm>
            <a:off x="4251602" y="2209800"/>
            <a:ext cx="1691999" cy="1930400"/>
          </a:xfrm>
        </p:spPr>
        <p:txBody>
          <a:bodyPr>
            <a:normAutofit/>
          </a:bodyPr>
          <a:lstStyle>
            <a:lvl1pPr>
              <a:defRPr sz="1050">
                <a:latin typeface="Helvetica"/>
                <a:cs typeface="Helvetica"/>
              </a:defRPr>
            </a:lvl1pPr>
          </a:lstStyle>
          <a:p>
            <a:endParaRPr lang="en-US" dirty="0"/>
          </a:p>
        </p:txBody>
      </p:sp>
      <p:sp>
        <p:nvSpPr>
          <p:cNvPr id="42" name="Picture Placeholder 4"/>
          <p:cNvSpPr>
            <a:spLocks noGrp="1"/>
          </p:cNvSpPr>
          <p:nvPr>
            <p:ph type="pic" sz="quarter" idx="83"/>
          </p:nvPr>
        </p:nvSpPr>
        <p:spPr>
          <a:xfrm>
            <a:off x="6080402" y="2209800"/>
            <a:ext cx="1691999" cy="1930400"/>
          </a:xfrm>
        </p:spPr>
        <p:txBody>
          <a:bodyPr>
            <a:normAutofit/>
          </a:bodyPr>
          <a:lstStyle>
            <a:lvl1pPr>
              <a:defRPr sz="1050">
                <a:latin typeface="Helvetica"/>
                <a:cs typeface="Helvetica"/>
              </a:defRPr>
            </a:lvl1pPr>
          </a:lstStyle>
          <a:p>
            <a:endParaRPr lang="en-US" dirty="0"/>
          </a:p>
        </p:txBody>
      </p:sp>
      <p:sp>
        <p:nvSpPr>
          <p:cNvPr id="1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13541644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457200" y="2108200"/>
            <a:ext cx="8229600" cy="3759200"/>
          </a:xfrm>
        </p:spPr>
        <p:txBody>
          <a:bodyPr>
            <a:normAutofit/>
          </a:bodyPr>
          <a:lstStyle>
            <a:lvl1pPr marL="342900" indent="-342900">
              <a:buFont typeface="Courier New" pitchFamily="49" charset="0"/>
              <a:buChar char="o"/>
              <a:defRPr sz="1100">
                <a:solidFill>
                  <a:srgbClr val="A6A6A6"/>
                </a:solidFill>
                <a:latin typeface="Helvetica"/>
                <a:cs typeface="Helvetica"/>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959484" y="2286000"/>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8" name="Text Placeholder 13"/>
          <p:cNvSpPr>
            <a:spLocks noGrp="1"/>
          </p:cNvSpPr>
          <p:nvPr>
            <p:ph type="body" sz="quarter" idx="48"/>
          </p:nvPr>
        </p:nvSpPr>
        <p:spPr>
          <a:xfrm>
            <a:off x="959802" y="3043767"/>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9" name="Text Placeholder 13"/>
          <p:cNvSpPr>
            <a:spLocks noGrp="1"/>
          </p:cNvSpPr>
          <p:nvPr>
            <p:ph type="body" sz="quarter" idx="49"/>
          </p:nvPr>
        </p:nvSpPr>
        <p:spPr>
          <a:xfrm>
            <a:off x="960120" y="37938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0" name="Text Placeholder 13"/>
          <p:cNvSpPr>
            <a:spLocks noGrp="1"/>
          </p:cNvSpPr>
          <p:nvPr>
            <p:ph type="body" sz="quarter" idx="50"/>
          </p:nvPr>
        </p:nvSpPr>
        <p:spPr>
          <a:xfrm>
            <a:off x="960120" y="4534652"/>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1" name="Text Placeholder 13"/>
          <p:cNvSpPr>
            <a:spLocks noGrp="1"/>
          </p:cNvSpPr>
          <p:nvPr>
            <p:ph type="body" sz="quarter" idx="51"/>
          </p:nvPr>
        </p:nvSpPr>
        <p:spPr>
          <a:xfrm>
            <a:off x="960120" y="52162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2" name="Content Placeholder 6"/>
          <p:cNvSpPr>
            <a:spLocks noGrp="1"/>
          </p:cNvSpPr>
          <p:nvPr>
            <p:ph sz="quarter" idx="55" hasCustomPrompt="1"/>
          </p:nvPr>
        </p:nvSpPr>
        <p:spPr>
          <a:xfrm>
            <a:off x="533400" y="23317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17" name="Text Placeholder 13"/>
          <p:cNvSpPr>
            <a:spLocks noGrp="1"/>
          </p:cNvSpPr>
          <p:nvPr>
            <p:ph type="body" sz="quarter" idx="60"/>
          </p:nvPr>
        </p:nvSpPr>
        <p:spPr>
          <a:xfrm>
            <a:off x="5105082" y="2286000"/>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8" name="Text Placeholder 13"/>
          <p:cNvSpPr>
            <a:spLocks noGrp="1"/>
          </p:cNvSpPr>
          <p:nvPr>
            <p:ph type="body" sz="quarter" idx="61"/>
          </p:nvPr>
        </p:nvSpPr>
        <p:spPr>
          <a:xfrm>
            <a:off x="5105400" y="3043767"/>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9" name="Text Placeholder 13"/>
          <p:cNvSpPr>
            <a:spLocks noGrp="1"/>
          </p:cNvSpPr>
          <p:nvPr>
            <p:ph type="body" sz="quarter" idx="62"/>
          </p:nvPr>
        </p:nvSpPr>
        <p:spPr>
          <a:xfrm>
            <a:off x="5105400" y="37938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20" name="Text Placeholder 13"/>
          <p:cNvSpPr>
            <a:spLocks noGrp="1"/>
          </p:cNvSpPr>
          <p:nvPr>
            <p:ph type="body" sz="quarter" idx="63"/>
          </p:nvPr>
        </p:nvSpPr>
        <p:spPr>
          <a:xfrm>
            <a:off x="5105400" y="4534652"/>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21" name="Text Placeholder 13"/>
          <p:cNvSpPr>
            <a:spLocks noGrp="1"/>
          </p:cNvSpPr>
          <p:nvPr>
            <p:ph type="body" sz="quarter" idx="64"/>
          </p:nvPr>
        </p:nvSpPr>
        <p:spPr>
          <a:xfrm>
            <a:off x="5105400" y="52162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27" name="Content Placeholder 6"/>
          <p:cNvSpPr>
            <a:spLocks noGrp="1"/>
          </p:cNvSpPr>
          <p:nvPr>
            <p:ph sz="quarter" idx="65" hasCustomPrompt="1"/>
          </p:nvPr>
        </p:nvSpPr>
        <p:spPr>
          <a:xfrm>
            <a:off x="533400" y="306324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28" name="Content Placeholder 6"/>
          <p:cNvSpPr>
            <a:spLocks noGrp="1"/>
          </p:cNvSpPr>
          <p:nvPr>
            <p:ph sz="quarter" idx="66" hasCustomPrompt="1"/>
          </p:nvPr>
        </p:nvSpPr>
        <p:spPr>
          <a:xfrm>
            <a:off x="533400" y="38557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29" name="Content Placeholder 6"/>
          <p:cNvSpPr>
            <a:spLocks noGrp="1"/>
          </p:cNvSpPr>
          <p:nvPr>
            <p:ph sz="quarter" idx="67" hasCustomPrompt="1"/>
          </p:nvPr>
        </p:nvSpPr>
        <p:spPr>
          <a:xfrm>
            <a:off x="533400" y="45669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0" name="Content Placeholder 6"/>
          <p:cNvSpPr>
            <a:spLocks noGrp="1"/>
          </p:cNvSpPr>
          <p:nvPr>
            <p:ph sz="quarter" idx="68" hasCustomPrompt="1"/>
          </p:nvPr>
        </p:nvSpPr>
        <p:spPr>
          <a:xfrm>
            <a:off x="533400" y="52781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1" name="Content Placeholder 6"/>
          <p:cNvSpPr>
            <a:spLocks noGrp="1" noChangeAspect="1"/>
          </p:cNvSpPr>
          <p:nvPr>
            <p:ph sz="quarter" idx="69" hasCustomPrompt="1"/>
          </p:nvPr>
        </p:nvSpPr>
        <p:spPr>
          <a:xfrm>
            <a:off x="4648200" y="23317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2" name="Content Placeholder 6"/>
          <p:cNvSpPr>
            <a:spLocks noGrp="1" noChangeAspect="1"/>
          </p:cNvSpPr>
          <p:nvPr>
            <p:ph sz="quarter" idx="70" hasCustomPrompt="1"/>
          </p:nvPr>
        </p:nvSpPr>
        <p:spPr>
          <a:xfrm>
            <a:off x="4648200" y="306324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3" name="Content Placeholder 6"/>
          <p:cNvSpPr>
            <a:spLocks noGrp="1" noChangeAspect="1"/>
          </p:cNvSpPr>
          <p:nvPr>
            <p:ph sz="quarter" idx="71" hasCustomPrompt="1"/>
          </p:nvPr>
        </p:nvSpPr>
        <p:spPr>
          <a:xfrm>
            <a:off x="4648200" y="38557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4" name="Content Placeholder 6"/>
          <p:cNvSpPr>
            <a:spLocks noGrp="1" noChangeAspect="1"/>
          </p:cNvSpPr>
          <p:nvPr>
            <p:ph sz="quarter" idx="72" hasCustomPrompt="1"/>
          </p:nvPr>
        </p:nvSpPr>
        <p:spPr>
          <a:xfrm>
            <a:off x="4648200" y="45669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5" name="Content Placeholder 6"/>
          <p:cNvSpPr>
            <a:spLocks noGrp="1" noChangeAspect="1"/>
          </p:cNvSpPr>
          <p:nvPr>
            <p:ph sz="quarter" idx="73" hasCustomPrompt="1"/>
          </p:nvPr>
        </p:nvSpPr>
        <p:spPr>
          <a:xfrm>
            <a:off x="4648200" y="52781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2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26"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88901058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6"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55768481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08200"/>
            <a:ext cx="8229600" cy="3962403"/>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7"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18882563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838200" y="2148840"/>
            <a:ext cx="2133600" cy="365760"/>
          </a:xfrm>
        </p:spPr>
        <p:txBody>
          <a:bodyPr>
            <a:noAutofit/>
          </a:bodyPr>
          <a:lstStyle>
            <a:lvl1pPr marL="0" indent="0">
              <a:buNone/>
              <a:defRPr sz="1200">
                <a:solidFill>
                  <a:srgbClr val="10AE99"/>
                </a:solidFill>
                <a:latin typeface="Helvetica"/>
                <a:cs typeface="Helvetica"/>
              </a:defRPr>
            </a:lvl1pPr>
          </a:lstStyle>
          <a:p>
            <a:pPr lvl="0"/>
            <a:endParaRPr lang="en-JM" dirty="0"/>
          </a:p>
        </p:txBody>
      </p:sp>
      <p:sp>
        <p:nvSpPr>
          <p:cNvPr id="9" name="Text Placeholder 14"/>
          <p:cNvSpPr>
            <a:spLocks noGrp="1"/>
          </p:cNvSpPr>
          <p:nvPr>
            <p:ph type="body" sz="quarter" idx="34"/>
          </p:nvPr>
        </p:nvSpPr>
        <p:spPr>
          <a:xfrm>
            <a:off x="838200" y="2413000"/>
            <a:ext cx="2819400" cy="812800"/>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838200" y="3571240"/>
            <a:ext cx="2133600" cy="365760"/>
          </a:xfrm>
        </p:spPr>
        <p:txBody>
          <a:bodyPr>
            <a:noAutofit/>
          </a:bodyPr>
          <a:lstStyle>
            <a:lvl1pPr marL="0" indent="0">
              <a:buNone/>
              <a:defRPr sz="1200">
                <a:solidFill>
                  <a:srgbClr val="10AE99"/>
                </a:solidFill>
                <a:latin typeface="Helvetica"/>
                <a:cs typeface="Helvetica"/>
              </a:defRPr>
            </a:lvl1pPr>
          </a:lstStyle>
          <a:p>
            <a:pPr lvl="0"/>
            <a:endParaRPr lang="en-JM" dirty="0"/>
          </a:p>
        </p:txBody>
      </p:sp>
      <p:sp>
        <p:nvSpPr>
          <p:cNvPr id="11" name="Text Placeholder 14"/>
          <p:cNvSpPr>
            <a:spLocks noGrp="1"/>
          </p:cNvSpPr>
          <p:nvPr>
            <p:ph type="body" sz="quarter" idx="36"/>
          </p:nvPr>
        </p:nvSpPr>
        <p:spPr>
          <a:xfrm>
            <a:off x="838200" y="3835400"/>
            <a:ext cx="2819400" cy="812800"/>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838200" y="4993640"/>
            <a:ext cx="2133600" cy="365760"/>
          </a:xfrm>
        </p:spPr>
        <p:txBody>
          <a:bodyPr>
            <a:noAutofit/>
          </a:bodyPr>
          <a:lstStyle>
            <a:lvl1pPr marL="0" indent="0">
              <a:buNone/>
              <a:defRPr sz="1200">
                <a:solidFill>
                  <a:srgbClr val="10AE99"/>
                </a:solidFill>
                <a:latin typeface="Helvetica"/>
                <a:cs typeface="Helvetica"/>
              </a:defRPr>
            </a:lvl1pPr>
          </a:lstStyle>
          <a:p>
            <a:pPr lvl="0"/>
            <a:endParaRPr lang="en-JM" dirty="0"/>
          </a:p>
        </p:txBody>
      </p:sp>
      <p:sp>
        <p:nvSpPr>
          <p:cNvPr id="13" name="Text Placeholder 14"/>
          <p:cNvSpPr>
            <a:spLocks noGrp="1"/>
          </p:cNvSpPr>
          <p:nvPr>
            <p:ph type="body" sz="quarter" idx="38"/>
          </p:nvPr>
        </p:nvSpPr>
        <p:spPr>
          <a:xfrm>
            <a:off x="838200" y="5257800"/>
            <a:ext cx="2819400" cy="812800"/>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5"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10" name="Rectangle 9"/>
          <p:cNvSpPr/>
          <p:nvPr userDrawn="1"/>
        </p:nvSpPr>
        <p:spPr>
          <a:xfrm>
            <a:off x="0" y="203200"/>
            <a:ext cx="9144000" cy="3022600"/>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chemeClr val="bg1"/>
              </a:solidFill>
              <a:latin typeface="Helvetica"/>
              <a:cs typeface="Helvetica"/>
            </a:endParaRPr>
          </a:p>
        </p:txBody>
      </p:sp>
      <p:sp>
        <p:nvSpPr>
          <p:cNvPr id="2" name="Title 1"/>
          <p:cNvSpPr>
            <a:spLocks noGrp="1"/>
          </p:cNvSpPr>
          <p:nvPr>
            <p:ph type="title"/>
          </p:nvPr>
        </p:nvSpPr>
        <p:spPr>
          <a:xfrm>
            <a:off x="533400" y="685800"/>
            <a:ext cx="3657600" cy="1828800"/>
          </a:xfrm>
        </p:spPr>
        <p:txBody>
          <a:bodyPr/>
          <a:lstStyle>
            <a:lvl1pPr algn="l">
              <a:defRPr>
                <a:solidFill>
                  <a:schemeClr val="bg1"/>
                </a:solidFill>
                <a:latin typeface="Helvetica Light"/>
                <a:cs typeface="Helvetica Light"/>
              </a:defRPr>
            </a:lvl1pPr>
          </a:lstStyle>
          <a:p>
            <a:endParaRPr lang="en-JM" dirty="0"/>
          </a:p>
        </p:txBody>
      </p:sp>
      <p:sp>
        <p:nvSpPr>
          <p:cNvPr id="17" name="Picture Placeholder 16"/>
          <p:cNvSpPr>
            <a:spLocks noGrp="1"/>
          </p:cNvSpPr>
          <p:nvPr>
            <p:ph type="pic" sz="quarter" idx="59"/>
          </p:nvPr>
        </p:nvSpPr>
        <p:spPr>
          <a:xfrm>
            <a:off x="0" y="3225800"/>
            <a:ext cx="9144000" cy="3657600"/>
          </a:xfrm>
        </p:spPr>
        <p:txBody>
          <a:bodyPr>
            <a:normAutofit/>
          </a:bodyPr>
          <a:lstStyle>
            <a:lvl1pPr>
              <a:defRPr sz="1400">
                <a:solidFill>
                  <a:srgbClr val="17375E"/>
                </a:solidFill>
                <a:latin typeface="Helvetica"/>
                <a:cs typeface="Helvetica"/>
              </a:defRPr>
            </a:lvl1pPr>
          </a:lstStyle>
          <a:p>
            <a:endParaRPr lang="en-JM"/>
          </a:p>
        </p:txBody>
      </p:sp>
      <p:sp>
        <p:nvSpPr>
          <p:cNvPr id="12" name="Text Placeholder 18"/>
          <p:cNvSpPr>
            <a:spLocks noGrp="1"/>
          </p:cNvSpPr>
          <p:nvPr>
            <p:ph type="body" sz="quarter" idx="62"/>
          </p:nvPr>
        </p:nvSpPr>
        <p:spPr>
          <a:xfrm>
            <a:off x="3469120" y="1498600"/>
            <a:ext cx="2093480" cy="1198880"/>
          </a:xfrm>
        </p:spPr>
        <p:txBody>
          <a:bodyPr>
            <a:noAutofit/>
          </a:bodyPr>
          <a:lstStyle>
            <a:lvl1pPr marL="0" indent="0">
              <a:buFontTx/>
              <a:buNone/>
              <a:defRPr sz="1100">
                <a:solidFill>
                  <a:schemeClr val="bg1"/>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4" name="Text Placeholder 18"/>
          <p:cNvSpPr>
            <a:spLocks noGrp="1"/>
          </p:cNvSpPr>
          <p:nvPr>
            <p:ph type="body" sz="quarter" idx="63"/>
          </p:nvPr>
        </p:nvSpPr>
        <p:spPr>
          <a:xfrm>
            <a:off x="6212320" y="1498600"/>
            <a:ext cx="2093480" cy="1198880"/>
          </a:xfrm>
        </p:spPr>
        <p:txBody>
          <a:bodyPr>
            <a:noAutofit/>
          </a:bodyPr>
          <a:lstStyle>
            <a:lvl1pPr marL="0" indent="0">
              <a:buFontTx/>
              <a:buNone/>
              <a:defRPr sz="1100">
                <a:solidFill>
                  <a:schemeClr val="bg1"/>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324411507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216" y="-24387"/>
            <a:ext cx="9144000" cy="4875787"/>
          </a:xfrm>
        </p:spPr>
        <p:txBody>
          <a:bodyPr>
            <a:normAutofit/>
          </a:bodyPr>
          <a:lstStyle>
            <a:lvl1pPr>
              <a:defRPr sz="1400">
                <a:solidFill>
                  <a:srgbClr val="17375E"/>
                </a:solidFill>
              </a:defRPr>
            </a:lvl1pPr>
          </a:lstStyle>
          <a:p>
            <a:endParaRPr lang="en-JM"/>
          </a:p>
        </p:txBody>
      </p:sp>
    </p:spTree>
    <p:extLst>
      <p:ext uri="{BB962C8B-B14F-4D97-AF65-F5344CB8AC3E}">
        <p14:creationId xmlns:p14="http://schemas.microsoft.com/office/powerpoint/2010/main" val="309388573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2098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8" name="Picture Placeholder 3"/>
          <p:cNvSpPr>
            <a:spLocks noGrp="1"/>
          </p:cNvSpPr>
          <p:nvPr>
            <p:ph type="pic" sz="quarter" idx="57"/>
          </p:nvPr>
        </p:nvSpPr>
        <p:spPr>
          <a:xfrm>
            <a:off x="2760662" y="22098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9" name="Picture Placeholder 3"/>
          <p:cNvSpPr>
            <a:spLocks noGrp="1"/>
          </p:cNvSpPr>
          <p:nvPr>
            <p:ph type="pic" sz="quarter" idx="58"/>
          </p:nvPr>
        </p:nvSpPr>
        <p:spPr>
          <a:xfrm>
            <a:off x="533400" y="41402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10" name="Picture Placeholder 3"/>
          <p:cNvSpPr>
            <a:spLocks noGrp="1"/>
          </p:cNvSpPr>
          <p:nvPr>
            <p:ph type="pic" sz="quarter" idx="59"/>
          </p:nvPr>
        </p:nvSpPr>
        <p:spPr>
          <a:xfrm>
            <a:off x="2760662" y="41402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6051319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8240" y="2295233"/>
            <a:ext cx="4817160" cy="2994517"/>
          </a:xfrm>
          <a:prstGeom prst="rect">
            <a:avLst/>
          </a:prstGeom>
        </p:spPr>
      </p:pic>
      <p:sp>
        <p:nvSpPr>
          <p:cNvPr id="12" name="Picture Placeholder 2"/>
          <p:cNvSpPr>
            <a:spLocks noGrp="1"/>
          </p:cNvSpPr>
          <p:nvPr>
            <p:ph type="pic" sz="quarter" idx="13"/>
          </p:nvPr>
        </p:nvSpPr>
        <p:spPr>
          <a:xfrm>
            <a:off x="4267200" y="2514600"/>
            <a:ext cx="3528000" cy="2232000"/>
          </a:xfrm>
        </p:spPr>
        <p:txBody>
          <a:bodyPr>
            <a:normAutofit/>
          </a:bodyPr>
          <a:lstStyle>
            <a:lvl1pPr>
              <a:defRPr sz="1050">
                <a:solidFill>
                  <a:schemeClr val="bg1"/>
                </a:solidFill>
                <a:latin typeface="Helvetica"/>
                <a:cs typeface="Helvetica"/>
              </a:defRPr>
            </a:lvl1pPr>
          </a:lstStyle>
          <a:p>
            <a:endParaRPr lang="en-JM" dirty="0"/>
          </a:p>
        </p:txBody>
      </p:sp>
    </p:spTree>
    <p:extLst>
      <p:ext uri="{BB962C8B-B14F-4D97-AF65-F5344CB8AC3E}">
        <p14:creationId xmlns:p14="http://schemas.microsoft.com/office/powerpoint/2010/main" val="252138805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2006601"/>
            <a:ext cx="3429000" cy="4110567"/>
          </a:xfrm>
        </p:spPr>
        <p:txBody>
          <a:bodyPr>
            <a:normAutofit/>
          </a:bodyPr>
          <a:lstStyle>
            <a:lvl1pPr marL="0" indent="0">
              <a:buFontTx/>
              <a:buNone/>
              <a:defRPr sz="1000">
                <a:solidFill>
                  <a:srgbClr val="17375E"/>
                </a:solidFill>
                <a:latin typeface="Helvetica"/>
                <a:cs typeface="Helvetica"/>
              </a:defRPr>
            </a:lvl1pPr>
          </a:lstStyle>
          <a:p>
            <a:endParaRPr lang="en-JM"/>
          </a:p>
        </p:txBody>
      </p:sp>
      <p:sp>
        <p:nvSpPr>
          <p:cNvPr id="9" name="Text Placeholder 26"/>
          <p:cNvSpPr>
            <a:spLocks noGrp="1"/>
          </p:cNvSpPr>
          <p:nvPr>
            <p:ph type="body" sz="quarter" idx="15"/>
          </p:nvPr>
        </p:nvSpPr>
        <p:spPr>
          <a:xfrm>
            <a:off x="3733800" y="2728381"/>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717797"/>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4845235"/>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4834651"/>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2230965"/>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2230965"/>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4343401"/>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4343401"/>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9"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2" name="Rectangle 11"/>
          <p:cNvSpPr/>
          <p:nvPr userDrawn="1"/>
        </p:nvSpPr>
        <p:spPr>
          <a:xfrm>
            <a:off x="-8906" y="0"/>
            <a:ext cx="9152906" cy="3068320"/>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latin typeface="Calibri"/>
            </a:endParaRPr>
          </a:p>
        </p:txBody>
      </p:sp>
      <p:sp>
        <p:nvSpPr>
          <p:cNvPr id="15" name="Picture Placeholder 17"/>
          <p:cNvSpPr>
            <a:spLocks noGrp="1" noChangeAspect="1"/>
          </p:cNvSpPr>
          <p:nvPr>
            <p:ph type="pic" sz="quarter" idx="23"/>
          </p:nvPr>
        </p:nvSpPr>
        <p:spPr>
          <a:xfrm>
            <a:off x="4014001" y="833120"/>
            <a:ext cx="1115998" cy="1115997"/>
          </a:xfrm>
          <a:prstGeom prst="ellipse">
            <a:avLst/>
          </a:prstGeom>
          <a:ln w="28575" cmpd="sng">
            <a:solidFill>
              <a:srgbClr val="FFFFFF"/>
            </a:solidFill>
          </a:ln>
        </p:spPr>
        <p:txBody>
          <a:bodyPr>
            <a:normAutofit/>
          </a:bodyPr>
          <a:lstStyle>
            <a:lvl1pPr marL="0" indent="0" algn="ctr">
              <a:buFontTx/>
              <a:buNone/>
              <a:defRPr sz="1100">
                <a:solidFill>
                  <a:schemeClr val="bg1"/>
                </a:solidFill>
              </a:defRPr>
            </a:lvl1pPr>
          </a:lstStyle>
          <a:p>
            <a:endParaRPr lang="en-JM"/>
          </a:p>
        </p:txBody>
      </p:sp>
      <p:sp>
        <p:nvSpPr>
          <p:cNvPr id="16" name="Title Placeholder 1"/>
          <p:cNvSpPr>
            <a:spLocks noGrp="1"/>
          </p:cNvSpPr>
          <p:nvPr>
            <p:ph type="title"/>
          </p:nvPr>
        </p:nvSpPr>
        <p:spPr>
          <a:xfrm>
            <a:off x="609600" y="1940951"/>
            <a:ext cx="8229600" cy="1143000"/>
          </a:xfrm>
          <a:prstGeom prst="rect">
            <a:avLst/>
          </a:prstGeom>
        </p:spPr>
        <p:txBody>
          <a:bodyPr vert="horz" lIns="91440" tIns="45720" rIns="91440" bIns="45720" rtlCol="0" anchor="ctr">
            <a:normAutofit/>
          </a:bodyPr>
          <a:lstStyle>
            <a:lvl1pPr>
              <a:defRPr sz="2400">
                <a:solidFill>
                  <a:schemeClr val="bg1"/>
                </a:solidFill>
              </a:defRPr>
            </a:lvl1pPr>
          </a:lstStyle>
          <a:p>
            <a:r>
              <a:rPr lang="en-US" dirty="0" smtClean="0"/>
              <a:t>Click to edit Master title style</a:t>
            </a:r>
            <a:endParaRPr lang="en-JM" dirty="0"/>
          </a:p>
        </p:txBody>
      </p:sp>
    </p:spTree>
    <p:extLst>
      <p:ext uri="{BB962C8B-B14F-4D97-AF65-F5344CB8AC3E}">
        <p14:creationId xmlns:p14="http://schemas.microsoft.com/office/powerpoint/2010/main" val="528370941"/>
      </p:ext>
    </p:extLst>
  </p:cSld>
  <p:clrMapOvr>
    <a:masterClrMapping/>
  </p:clrMapOvr>
  <p:transition xmlns:p14="http://schemas.microsoft.com/office/powerpoint/2010/mai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and Content">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latin typeface="Calibri"/>
            </a:endParaRPr>
          </a:p>
        </p:txBody>
      </p:sp>
      <p:sp>
        <p:nvSpPr>
          <p:cNvPr id="12" name="Rectangle 11"/>
          <p:cNvSpPr/>
          <p:nvPr userDrawn="1"/>
        </p:nvSpPr>
        <p:spPr>
          <a:xfrm>
            <a:off x="4572000" y="0"/>
            <a:ext cx="4572000" cy="6858000"/>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latin typeface="Calibri"/>
            </a:endParaRPr>
          </a:p>
        </p:txBody>
      </p:sp>
      <p:sp>
        <p:nvSpPr>
          <p:cNvPr id="15" name="Picture Placeholder 17"/>
          <p:cNvSpPr>
            <a:spLocks noGrp="1" noChangeAspect="1"/>
          </p:cNvSpPr>
          <p:nvPr>
            <p:ph type="pic" sz="quarter" idx="23"/>
          </p:nvPr>
        </p:nvSpPr>
        <p:spPr>
          <a:xfrm>
            <a:off x="1600200" y="1707604"/>
            <a:ext cx="1187997" cy="1187996"/>
          </a:xfrm>
          <a:prstGeom prst="ellipse">
            <a:avLst/>
          </a:prstGeom>
          <a:ln w="9525" cmpd="sng">
            <a:solidFill>
              <a:schemeClr val="bg1">
                <a:lumMod val="95000"/>
              </a:schemeClr>
            </a:solidFill>
          </a:ln>
        </p:spPr>
        <p:txBody>
          <a:bodyPr>
            <a:normAutofit/>
          </a:bodyPr>
          <a:lstStyle>
            <a:lvl1pPr marL="0" indent="0" algn="ctr">
              <a:buFontTx/>
              <a:buNone/>
              <a:defRPr sz="1100">
                <a:solidFill>
                  <a:schemeClr val="bg1"/>
                </a:solidFill>
              </a:defRPr>
            </a:lvl1pPr>
          </a:lstStyle>
          <a:p>
            <a:endParaRPr lang="en-JM"/>
          </a:p>
        </p:txBody>
      </p:sp>
      <p:sp>
        <p:nvSpPr>
          <p:cNvPr id="5" name="Picture Placeholder 17"/>
          <p:cNvSpPr>
            <a:spLocks noGrp="1" noChangeAspect="1"/>
          </p:cNvSpPr>
          <p:nvPr>
            <p:ph type="pic" sz="quarter" idx="24"/>
          </p:nvPr>
        </p:nvSpPr>
        <p:spPr>
          <a:xfrm>
            <a:off x="6172200" y="1707604"/>
            <a:ext cx="1187997" cy="1187996"/>
          </a:xfrm>
          <a:prstGeom prst="ellipse">
            <a:avLst/>
          </a:prstGeom>
          <a:ln w="28575" cmpd="sng">
            <a:solidFill>
              <a:srgbClr val="FFFFFF"/>
            </a:solidFill>
          </a:ln>
        </p:spPr>
        <p:txBody>
          <a:bodyPr>
            <a:normAutofit/>
          </a:bodyPr>
          <a:lstStyle>
            <a:lvl1pPr marL="0" indent="0" algn="ctr">
              <a:buFontTx/>
              <a:buNone/>
              <a:defRPr sz="1100">
                <a:solidFill>
                  <a:schemeClr val="bg1"/>
                </a:solidFill>
              </a:defRPr>
            </a:lvl1pPr>
          </a:lstStyle>
          <a:p>
            <a:endParaRPr lang="en-JM"/>
          </a:p>
        </p:txBody>
      </p:sp>
    </p:spTree>
    <p:extLst>
      <p:ext uri="{BB962C8B-B14F-4D97-AF65-F5344CB8AC3E}">
        <p14:creationId xmlns:p14="http://schemas.microsoft.com/office/powerpoint/2010/main" val="3327145541"/>
      </p:ext>
    </p:extLst>
  </p:cSld>
  <p:clrMapOvr>
    <a:masterClrMapping/>
  </p:clrMapOvr>
  <p:transition xmlns:p14="http://schemas.microsoft.com/office/powerpoint/2010/mai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Lato Regular"/>
                <a:ea typeface="Calibri"/>
                <a:cs typeface="Lato Regular"/>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2514600"/>
            <a:ext cx="4817160" cy="2994517"/>
          </a:xfrm>
          <a:prstGeom prst="rect">
            <a:avLst/>
          </a:prstGeom>
        </p:spPr>
      </p:pic>
      <p:sp>
        <p:nvSpPr>
          <p:cNvPr id="12" name="Picture Placeholder 2"/>
          <p:cNvSpPr>
            <a:spLocks noGrp="1"/>
          </p:cNvSpPr>
          <p:nvPr>
            <p:ph type="pic" sz="quarter" idx="13"/>
          </p:nvPr>
        </p:nvSpPr>
        <p:spPr>
          <a:xfrm>
            <a:off x="1258560" y="2733967"/>
            <a:ext cx="3528000" cy="2232000"/>
          </a:xfrm>
        </p:spPr>
        <p:txBody>
          <a:bodyPr>
            <a:normAutofit/>
          </a:bodyPr>
          <a:lstStyle>
            <a:lvl1pPr>
              <a:defRPr sz="1050">
                <a:solidFill>
                  <a:schemeClr val="bg1"/>
                </a:solidFill>
              </a:defRPr>
            </a:lvl1pPr>
          </a:lstStyle>
          <a:p>
            <a:endParaRPr lang="en-JM" dirty="0"/>
          </a:p>
        </p:txBody>
      </p:sp>
    </p:spTree>
    <p:extLst>
      <p:ext uri="{BB962C8B-B14F-4D97-AF65-F5344CB8AC3E}">
        <p14:creationId xmlns:p14="http://schemas.microsoft.com/office/powerpoint/2010/main" val="287727349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6883400"/>
          </a:xfrm>
        </p:spPr>
        <p:txBody>
          <a:bodyPr/>
          <a:lstStyle/>
          <a:p>
            <a:endParaRPr lang="en-JM"/>
          </a:p>
        </p:txBody>
      </p:sp>
    </p:spTree>
    <p:extLst>
      <p:ext uri="{BB962C8B-B14F-4D97-AF65-F5344CB8AC3E}">
        <p14:creationId xmlns:p14="http://schemas.microsoft.com/office/powerpoint/2010/main" val="132887410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7" name="Ellipse 98"/>
          <p:cNvSpPr/>
          <p:nvPr userDrawn="1"/>
        </p:nvSpPr>
        <p:spPr bwMode="auto">
          <a:xfrm rot="10800000" flipV="1">
            <a:off x="639171" y="5878087"/>
            <a:ext cx="2286001" cy="294116"/>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a:ea typeface="+mn-ea"/>
              <a:cs typeface="Calibri"/>
            </a:endParaRPr>
          </a:p>
        </p:txBody>
      </p:sp>
      <p:sp>
        <p:nvSpPr>
          <p:cNvPr id="28" name="Ellipse 98"/>
          <p:cNvSpPr/>
          <p:nvPr userDrawn="1"/>
        </p:nvSpPr>
        <p:spPr bwMode="auto">
          <a:xfrm rot="10800000" flipV="1">
            <a:off x="3077571" y="5864451"/>
            <a:ext cx="2362199" cy="294116"/>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a:ea typeface="+mn-ea"/>
              <a:cs typeface="Calibri"/>
            </a:endParaRPr>
          </a:p>
        </p:txBody>
      </p:sp>
      <p:sp>
        <p:nvSpPr>
          <p:cNvPr id="29" name="Ellipse 98"/>
          <p:cNvSpPr/>
          <p:nvPr userDrawn="1"/>
        </p:nvSpPr>
        <p:spPr bwMode="auto">
          <a:xfrm rot="10800000" flipV="1">
            <a:off x="5668371" y="5864451"/>
            <a:ext cx="2286000" cy="294116"/>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a:ea typeface="+mn-ea"/>
              <a:cs typeface="Calibri"/>
            </a:endParaRPr>
          </a:p>
        </p:txBody>
      </p:sp>
      <p:sp>
        <p:nvSpPr>
          <p:cNvPr id="10" name="Rectangle 9"/>
          <p:cNvSpPr/>
          <p:nvPr userDrawn="1"/>
        </p:nvSpPr>
        <p:spPr>
          <a:xfrm rot="16200000" flipH="1">
            <a:off x="926229" y="4033414"/>
            <a:ext cx="1681744" cy="2314996"/>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Calibri"/>
              <a:cs typeface="Calibri"/>
            </a:endParaRPr>
          </a:p>
        </p:txBody>
      </p:sp>
      <p:sp>
        <p:nvSpPr>
          <p:cNvPr id="13" name="Rectangle 12"/>
          <p:cNvSpPr/>
          <p:nvPr userDrawn="1"/>
        </p:nvSpPr>
        <p:spPr>
          <a:xfrm rot="16200000" flipH="1">
            <a:off x="3440828" y="4026776"/>
            <a:ext cx="1681743" cy="2314996"/>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Calibri"/>
              <a:cs typeface="Calibri"/>
            </a:endParaRPr>
          </a:p>
        </p:txBody>
      </p:sp>
      <p:sp>
        <p:nvSpPr>
          <p:cNvPr id="16" name="Rectangle 15"/>
          <p:cNvSpPr/>
          <p:nvPr userDrawn="1"/>
        </p:nvSpPr>
        <p:spPr>
          <a:xfrm rot="16200000" flipH="1">
            <a:off x="5938644" y="4026777"/>
            <a:ext cx="1681744" cy="2314994"/>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Calibri"/>
              <a:cs typeface="Calibri"/>
            </a:endParaRPr>
          </a:p>
        </p:txBody>
      </p:sp>
      <p:sp>
        <p:nvSpPr>
          <p:cNvPr id="18" name="Text Placeholder 33"/>
          <p:cNvSpPr>
            <a:spLocks noGrp="1"/>
          </p:cNvSpPr>
          <p:nvPr>
            <p:ph type="body" sz="quarter" idx="16"/>
          </p:nvPr>
        </p:nvSpPr>
        <p:spPr>
          <a:xfrm>
            <a:off x="715372" y="4943690"/>
            <a:ext cx="2110248" cy="974737"/>
          </a:xfrm>
        </p:spPr>
        <p:txBody>
          <a:bodyPr>
            <a:noAutofit/>
          </a:bodyPr>
          <a:lstStyle>
            <a:lvl1pPr marL="0" indent="0" algn="ctr">
              <a:spcBef>
                <a:spcPts val="0"/>
              </a:spcBef>
              <a:buFontTx/>
              <a:buNone/>
              <a:defRPr sz="1100">
                <a:solidFill>
                  <a:srgbClr val="FFFFFF"/>
                </a:solidFill>
                <a:latin typeface="Calibri"/>
                <a:cs typeface="Calibri"/>
              </a:defRPr>
            </a:lvl1pPr>
            <a:lvl2pPr marL="457200" indent="0">
              <a:buFontTx/>
              <a:buNone/>
              <a:defRPr sz="1400">
                <a:solidFill>
                  <a:schemeClr val="tx1">
                    <a:lumMod val="65000"/>
                    <a:lumOff val="35000"/>
                  </a:schemeClr>
                </a:solidFill>
                <a:latin typeface="PT Sans" pitchFamily="34" charset="0"/>
              </a:defRPr>
            </a:lvl2pPr>
            <a:lvl3pPr marL="914400" indent="0">
              <a:buFontTx/>
              <a:buNone/>
              <a:defRPr sz="1400">
                <a:solidFill>
                  <a:schemeClr val="tx1">
                    <a:lumMod val="65000"/>
                    <a:lumOff val="35000"/>
                  </a:schemeClr>
                </a:solidFill>
                <a:latin typeface="PT Sans" pitchFamily="34" charset="0"/>
              </a:defRPr>
            </a:lvl3pPr>
            <a:lvl4pPr marL="1371600" indent="0">
              <a:buFontTx/>
              <a:buNone/>
              <a:defRPr sz="1400">
                <a:solidFill>
                  <a:schemeClr val="tx1">
                    <a:lumMod val="65000"/>
                    <a:lumOff val="35000"/>
                  </a:schemeClr>
                </a:solidFill>
                <a:latin typeface="PT Sans" pitchFamily="34" charset="0"/>
              </a:defRPr>
            </a:lvl4pPr>
            <a:lvl5pPr marL="1828800" indent="0">
              <a:buFontTx/>
              <a:buNone/>
              <a:defRPr sz="1400">
                <a:solidFill>
                  <a:schemeClr val="tx1">
                    <a:lumMod val="65000"/>
                    <a:lumOff val="35000"/>
                  </a:schemeClr>
                </a:solidFill>
                <a:latin typeface="PT Sans" pitchFamily="34" charset="0"/>
              </a:defRPr>
            </a:lvl5pPr>
          </a:lstStyle>
          <a:p>
            <a:pPr lvl="0"/>
            <a:endParaRPr lang="en-JM" dirty="0"/>
          </a:p>
        </p:txBody>
      </p:sp>
      <p:sp>
        <p:nvSpPr>
          <p:cNvPr id="19" name="Text Placeholder 33"/>
          <p:cNvSpPr>
            <a:spLocks noGrp="1"/>
          </p:cNvSpPr>
          <p:nvPr>
            <p:ph type="body" sz="quarter" idx="17"/>
          </p:nvPr>
        </p:nvSpPr>
        <p:spPr>
          <a:xfrm>
            <a:off x="3229972" y="4943690"/>
            <a:ext cx="2110248" cy="974737"/>
          </a:xfrm>
        </p:spPr>
        <p:txBody>
          <a:bodyPr>
            <a:noAutofit/>
          </a:bodyPr>
          <a:lstStyle>
            <a:lvl1pPr marL="0" indent="0" algn="ctr">
              <a:spcBef>
                <a:spcPts val="0"/>
              </a:spcBef>
              <a:buFontTx/>
              <a:buNone/>
              <a:defRPr sz="1100">
                <a:solidFill>
                  <a:srgbClr val="FFFFFF"/>
                </a:solidFill>
                <a:latin typeface="Calibri"/>
                <a:cs typeface="Calibri"/>
              </a:defRPr>
            </a:lvl1pPr>
            <a:lvl2pPr marL="457200" indent="0">
              <a:buFontTx/>
              <a:buNone/>
              <a:defRPr sz="1400">
                <a:solidFill>
                  <a:schemeClr val="tx1">
                    <a:lumMod val="65000"/>
                    <a:lumOff val="35000"/>
                  </a:schemeClr>
                </a:solidFill>
                <a:latin typeface="PT Sans" pitchFamily="34" charset="0"/>
              </a:defRPr>
            </a:lvl2pPr>
            <a:lvl3pPr marL="914400" indent="0">
              <a:buFontTx/>
              <a:buNone/>
              <a:defRPr sz="1400">
                <a:solidFill>
                  <a:schemeClr val="tx1">
                    <a:lumMod val="65000"/>
                    <a:lumOff val="35000"/>
                  </a:schemeClr>
                </a:solidFill>
                <a:latin typeface="PT Sans" pitchFamily="34" charset="0"/>
              </a:defRPr>
            </a:lvl3pPr>
            <a:lvl4pPr marL="1371600" indent="0">
              <a:buFontTx/>
              <a:buNone/>
              <a:defRPr sz="1400">
                <a:solidFill>
                  <a:schemeClr val="tx1">
                    <a:lumMod val="65000"/>
                    <a:lumOff val="35000"/>
                  </a:schemeClr>
                </a:solidFill>
                <a:latin typeface="PT Sans" pitchFamily="34" charset="0"/>
              </a:defRPr>
            </a:lvl4pPr>
            <a:lvl5pPr marL="1828800" indent="0">
              <a:buFontTx/>
              <a:buNone/>
              <a:defRPr sz="1400">
                <a:solidFill>
                  <a:schemeClr val="tx1">
                    <a:lumMod val="65000"/>
                    <a:lumOff val="35000"/>
                  </a:schemeClr>
                </a:solidFill>
                <a:latin typeface="PT Sans" pitchFamily="34" charset="0"/>
              </a:defRPr>
            </a:lvl5pPr>
          </a:lstStyle>
          <a:p>
            <a:pPr lvl="0"/>
            <a:endParaRPr lang="en-JM" dirty="0"/>
          </a:p>
        </p:txBody>
      </p:sp>
      <p:sp>
        <p:nvSpPr>
          <p:cNvPr id="20" name="Text Placeholder 33"/>
          <p:cNvSpPr>
            <a:spLocks noGrp="1"/>
          </p:cNvSpPr>
          <p:nvPr>
            <p:ph type="body" sz="quarter" idx="18"/>
          </p:nvPr>
        </p:nvSpPr>
        <p:spPr>
          <a:xfrm>
            <a:off x="5727787" y="4943690"/>
            <a:ext cx="2110248" cy="974737"/>
          </a:xfrm>
        </p:spPr>
        <p:txBody>
          <a:bodyPr>
            <a:noAutofit/>
          </a:bodyPr>
          <a:lstStyle>
            <a:lvl1pPr marL="0" indent="0" algn="ctr">
              <a:spcBef>
                <a:spcPts val="0"/>
              </a:spcBef>
              <a:buFontTx/>
              <a:buNone/>
              <a:defRPr sz="1100">
                <a:solidFill>
                  <a:srgbClr val="FFFFFF"/>
                </a:solidFill>
                <a:latin typeface="Calibri"/>
                <a:cs typeface="Calibri"/>
              </a:defRPr>
            </a:lvl1pPr>
            <a:lvl2pPr marL="457200" indent="0">
              <a:buFontTx/>
              <a:buNone/>
              <a:defRPr sz="1400">
                <a:solidFill>
                  <a:schemeClr val="tx1">
                    <a:lumMod val="65000"/>
                    <a:lumOff val="35000"/>
                  </a:schemeClr>
                </a:solidFill>
                <a:latin typeface="PT Sans" pitchFamily="34" charset="0"/>
              </a:defRPr>
            </a:lvl2pPr>
            <a:lvl3pPr marL="914400" indent="0">
              <a:buFontTx/>
              <a:buNone/>
              <a:defRPr sz="1400">
                <a:solidFill>
                  <a:schemeClr val="tx1">
                    <a:lumMod val="65000"/>
                    <a:lumOff val="35000"/>
                  </a:schemeClr>
                </a:solidFill>
                <a:latin typeface="PT Sans" pitchFamily="34" charset="0"/>
              </a:defRPr>
            </a:lvl3pPr>
            <a:lvl4pPr marL="1371600" indent="0">
              <a:buFontTx/>
              <a:buNone/>
              <a:defRPr sz="1400">
                <a:solidFill>
                  <a:schemeClr val="tx1">
                    <a:lumMod val="65000"/>
                    <a:lumOff val="35000"/>
                  </a:schemeClr>
                </a:solidFill>
                <a:latin typeface="PT Sans" pitchFamily="34" charset="0"/>
              </a:defRPr>
            </a:lvl4pPr>
            <a:lvl5pPr marL="1828800" indent="0">
              <a:buFontTx/>
              <a:buNone/>
              <a:defRPr sz="1400">
                <a:solidFill>
                  <a:schemeClr val="tx1">
                    <a:lumMod val="65000"/>
                    <a:lumOff val="35000"/>
                  </a:schemeClr>
                </a:solidFill>
                <a:latin typeface="PT Sans" pitchFamily="34" charset="0"/>
              </a:defRPr>
            </a:lvl5pPr>
          </a:lstStyle>
          <a:p>
            <a:pPr lvl="0"/>
            <a:endParaRPr lang="en-JM" dirty="0"/>
          </a:p>
        </p:txBody>
      </p:sp>
      <p:sp>
        <p:nvSpPr>
          <p:cNvPr id="21" name="Text Placeholder 37"/>
          <p:cNvSpPr>
            <a:spLocks noGrp="1"/>
          </p:cNvSpPr>
          <p:nvPr>
            <p:ph type="body" sz="quarter" idx="19"/>
          </p:nvPr>
        </p:nvSpPr>
        <p:spPr>
          <a:xfrm>
            <a:off x="685803" y="4519096"/>
            <a:ext cx="2138867" cy="345017"/>
          </a:xfrm>
        </p:spPr>
        <p:txBody>
          <a:bodyPr>
            <a:noAutofit/>
          </a:bodyPr>
          <a:lstStyle>
            <a:lvl1pPr marL="0" indent="0" algn="ctr">
              <a:spcBef>
                <a:spcPts val="0"/>
              </a:spcBef>
              <a:buNone/>
              <a:defRPr sz="1200" b="0">
                <a:solidFill>
                  <a:srgbClr val="FFFFFF"/>
                </a:solidFill>
                <a:latin typeface="Calibri"/>
                <a:ea typeface="Calibri"/>
                <a:cs typeface="Calibri"/>
              </a:defRPr>
            </a:lvl1pPr>
            <a:lvl2pPr>
              <a:defRPr>
                <a:latin typeface="Open Sans bold" pitchFamily="34" charset="0"/>
                <a:ea typeface="Open Sans bold" pitchFamily="34" charset="0"/>
                <a:cs typeface="Open Sans bold" pitchFamily="34" charset="0"/>
              </a:defRPr>
            </a:lvl2pPr>
            <a:lvl3pPr>
              <a:defRPr>
                <a:latin typeface="Open Sans bold" pitchFamily="34" charset="0"/>
                <a:ea typeface="Open Sans bold" pitchFamily="34" charset="0"/>
                <a:cs typeface="Open Sans bold" pitchFamily="34" charset="0"/>
              </a:defRPr>
            </a:lvl3pPr>
            <a:lvl4pPr>
              <a:defRPr>
                <a:latin typeface="Open Sans bold" pitchFamily="34" charset="0"/>
                <a:ea typeface="Open Sans bold" pitchFamily="34" charset="0"/>
                <a:cs typeface="Open Sans bold" pitchFamily="34" charset="0"/>
              </a:defRPr>
            </a:lvl4pPr>
            <a:lvl5pPr>
              <a:defRPr>
                <a:latin typeface="Open Sans bold" pitchFamily="34" charset="0"/>
                <a:ea typeface="Open Sans bold" pitchFamily="34" charset="0"/>
                <a:cs typeface="Open Sans bold" pitchFamily="34" charset="0"/>
              </a:defRPr>
            </a:lvl5pPr>
          </a:lstStyle>
          <a:p>
            <a:pPr lvl="0"/>
            <a:endParaRPr lang="en-JM" dirty="0"/>
          </a:p>
        </p:txBody>
      </p:sp>
      <p:sp>
        <p:nvSpPr>
          <p:cNvPr id="22" name="Text Placeholder 37"/>
          <p:cNvSpPr>
            <a:spLocks noGrp="1"/>
          </p:cNvSpPr>
          <p:nvPr>
            <p:ph type="body" sz="quarter" idx="20"/>
          </p:nvPr>
        </p:nvSpPr>
        <p:spPr>
          <a:xfrm>
            <a:off x="3215188" y="4495800"/>
            <a:ext cx="2138867" cy="345017"/>
          </a:xfrm>
        </p:spPr>
        <p:txBody>
          <a:bodyPr>
            <a:noAutofit/>
          </a:bodyPr>
          <a:lstStyle>
            <a:lvl1pPr marL="0" indent="0" algn="ctr">
              <a:spcBef>
                <a:spcPts val="0"/>
              </a:spcBef>
              <a:buNone/>
              <a:defRPr sz="1200" b="0">
                <a:solidFill>
                  <a:srgbClr val="FFFFFF"/>
                </a:solidFill>
                <a:latin typeface="Calibri"/>
                <a:ea typeface="Calibri"/>
                <a:cs typeface="Calibri"/>
              </a:defRPr>
            </a:lvl1pPr>
            <a:lvl2pPr>
              <a:defRPr>
                <a:latin typeface="Open Sans bold" pitchFamily="34" charset="0"/>
                <a:ea typeface="Open Sans bold" pitchFamily="34" charset="0"/>
                <a:cs typeface="Open Sans bold" pitchFamily="34" charset="0"/>
              </a:defRPr>
            </a:lvl2pPr>
            <a:lvl3pPr>
              <a:defRPr>
                <a:latin typeface="Open Sans bold" pitchFamily="34" charset="0"/>
                <a:ea typeface="Open Sans bold" pitchFamily="34" charset="0"/>
                <a:cs typeface="Open Sans bold" pitchFamily="34" charset="0"/>
              </a:defRPr>
            </a:lvl3pPr>
            <a:lvl4pPr>
              <a:defRPr>
                <a:latin typeface="Open Sans bold" pitchFamily="34" charset="0"/>
                <a:ea typeface="Open Sans bold" pitchFamily="34" charset="0"/>
                <a:cs typeface="Open Sans bold" pitchFamily="34" charset="0"/>
              </a:defRPr>
            </a:lvl4pPr>
            <a:lvl5pPr>
              <a:defRPr>
                <a:latin typeface="Open Sans bold" pitchFamily="34" charset="0"/>
                <a:ea typeface="Open Sans bold" pitchFamily="34" charset="0"/>
                <a:cs typeface="Open Sans bold" pitchFamily="34" charset="0"/>
              </a:defRPr>
            </a:lvl5pPr>
          </a:lstStyle>
          <a:p>
            <a:pPr lvl="0"/>
            <a:endParaRPr lang="en-JM" dirty="0"/>
          </a:p>
        </p:txBody>
      </p:sp>
      <p:sp>
        <p:nvSpPr>
          <p:cNvPr id="23" name="Text Placeholder 37"/>
          <p:cNvSpPr>
            <a:spLocks noGrp="1"/>
          </p:cNvSpPr>
          <p:nvPr>
            <p:ph type="body" sz="quarter" idx="21"/>
          </p:nvPr>
        </p:nvSpPr>
        <p:spPr>
          <a:xfrm>
            <a:off x="5727791" y="4495800"/>
            <a:ext cx="2138867" cy="345017"/>
          </a:xfrm>
        </p:spPr>
        <p:txBody>
          <a:bodyPr>
            <a:noAutofit/>
          </a:bodyPr>
          <a:lstStyle>
            <a:lvl1pPr marL="0" indent="0" algn="ctr">
              <a:spcBef>
                <a:spcPts val="0"/>
              </a:spcBef>
              <a:buNone/>
              <a:defRPr sz="1200" b="0">
                <a:solidFill>
                  <a:srgbClr val="FFFFFF"/>
                </a:solidFill>
                <a:latin typeface="Calibri"/>
                <a:ea typeface="Calibri"/>
                <a:cs typeface="Calibri"/>
              </a:defRPr>
            </a:lvl1pPr>
            <a:lvl2pPr>
              <a:defRPr>
                <a:latin typeface="Open Sans bold" pitchFamily="34" charset="0"/>
                <a:ea typeface="Open Sans bold" pitchFamily="34" charset="0"/>
                <a:cs typeface="Open Sans bold" pitchFamily="34" charset="0"/>
              </a:defRPr>
            </a:lvl2pPr>
            <a:lvl3pPr>
              <a:defRPr>
                <a:latin typeface="Open Sans bold" pitchFamily="34" charset="0"/>
                <a:ea typeface="Open Sans bold" pitchFamily="34" charset="0"/>
                <a:cs typeface="Open Sans bold" pitchFamily="34" charset="0"/>
              </a:defRPr>
            </a:lvl3pPr>
            <a:lvl4pPr>
              <a:defRPr>
                <a:latin typeface="Open Sans bold" pitchFamily="34" charset="0"/>
                <a:ea typeface="Open Sans bold" pitchFamily="34" charset="0"/>
                <a:cs typeface="Open Sans bold" pitchFamily="34" charset="0"/>
              </a:defRPr>
            </a:lvl4pPr>
            <a:lvl5pPr>
              <a:defRPr>
                <a:latin typeface="Open Sans bold" pitchFamily="34" charset="0"/>
                <a:ea typeface="Open Sans bold" pitchFamily="34" charset="0"/>
                <a:cs typeface="Open Sans bold" pitchFamily="34" charset="0"/>
              </a:defRPr>
            </a:lvl5pPr>
          </a:lstStyle>
          <a:p>
            <a:pPr lvl="0"/>
            <a:endParaRPr lang="en-JM" dirty="0"/>
          </a:p>
        </p:txBody>
      </p:sp>
      <p:sp>
        <p:nvSpPr>
          <p:cNvPr id="24" name="Picture Placeholder 28"/>
          <p:cNvSpPr>
            <a:spLocks noGrp="1"/>
          </p:cNvSpPr>
          <p:nvPr>
            <p:ph type="pic" sz="quarter" idx="13"/>
          </p:nvPr>
        </p:nvSpPr>
        <p:spPr>
          <a:xfrm>
            <a:off x="609601" y="2013240"/>
            <a:ext cx="2315571" cy="2336800"/>
          </a:xfrm>
        </p:spPr>
        <p:txBody>
          <a:bodyPr>
            <a:normAutofit/>
          </a:bodyPr>
          <a:lstStyle>
            <a:lvl1pPr marL="0" indent="0">
              <a:buFontTx/>
              <a:buNone/>
              <a:defRPr sz="1050">
                <a:solidFill>
                  <a:schemeClr val="tx1">
                    <a:lumMod val="65000"/>
                    <a:lumOff val="35000"/>
                  </a:schemeClr>
                </a:solidFill>
                <a:latin typeface="Calibri"/>
                <a:cs typeface="Calibri"/>
              </a:defRPr>
            </a:lvl1pPr>
          </a:lstStyle>
          <a:p>
            <a:endParaRPr lang="en-JM" dirty="0"/>
          </a:p>
        </p:txBody>
      </p:sp>
      <p:sp>
        <p:nvSpPr>
          <p:cNvPr id="25" name="Picture Placeholder 28"/>
          <p:cNvSpPr>
            <a:spLocks noGrp="1"/>
          </p:cNvSpPr>
          <p:nvPr>
            <p:ph type="pic" sz="quarter" idx="14"/>
          </p:nvPr>
        </p:nvSpPr>
        <p:spPr>
          <a:xfrm>
            <a:off x="3124201" y="2006600"/>
            <a:ext cx="2315571" cy="2336800"/>
          </a:xfrm>
        </p:spPr>
        <p:txBody>
          <a:bodyPr>
            <a:normAutofit/>
          </a:bodyPr>
          <a:lstStyle>
            <a:lvl1pPr marL="0" indent="0">
              <a:buFontTx/>
              <a:buNone/>
              <a:defRPr sz="1050">
                <a:solidFill>
                  <a:schemeClr val="tx1">
                    <a:lumMod val="65000"/>
                    <a:lumOff val="35000"/>
                  </a:schemeClr>
                </a:solidFill>
                <a:latin typeface="Calibri"/>
                <a:cs typeface="Calibri"/>
              </a:defRPr>
            </a:lvl1pPr>
          </a:lstStyle>
          <a:p>
            <a:endParaRPr lang="en-JM" dirty="0"/>
          </a:p>
        </p:txBody>
      </p:sp>
      <p:sp>
        <p:nvSpPr>
          <p:cNvPr id="26" name="Picture Placeholder 28"/>
          <p:cNvSpPr>
            <a:spLocks noGrp="1"/>
          </p:cNvSpPr>
          <p:nvPr>
            <p:ph type="pic" sz="quarter" idx="15"/>
          </p:nvPr>
        </p:nvSpPr>
        <p:spPr>
          <a:xfrm>
            <a:off x="5621399" y="2006600"/>
            <a:ext cx="2315571" cy="2336800"/>
          </a:xfrm>
        </p:spPr>
        <p:txBody>
          <a:bodyPr>
            <a:normAutofit/>
          </a:bodyPr>
          <a:lstStyle>
            <a:lvl1pPr marL="0" indent="0">
              <a:buFontTx/>
              <a:buNone/>
              <a:defRPr sz="1050">
                <a:solidFill>
                  <a:schemeClr val="tx1">
                    <a:lumMod val="65000"/>
                    <a:lumOff val="35000"/>
                  </a:schemeClr>
                </a:solidFill>
                <a:latin typeface="Calibri"/>
                <a:cs typeface="Calibri"/>
              </a:defRPr>
            </a:lvl1pPr>
          </a:lstStyle>
          <a:p>
            <a:endParaRPr lang="en-JM" dirty="0"/>
          </a:p>
        </p:txBody>
      </p:sp>
      <p:sp>
        <p:nvSpPr>
          <p:cNvPr id="30"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defRPr>
            </a:lvl1pPr>
          </a:lstStyle>
          <a:p>
            <a:r>
              <a:rPr lang="en-US" dirty="0" smtClean="0"/>
              <a:t>Click to edit Master title style</a:t>
            </a:r>
            <a:endParaRPr lang="en-JM" dirty="0"/>
          </a:p>
        </p:txBody>
      </p:sp>
      <p:sp>
        <p:nvSpPr>
          <p:cNvPr id="31"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Lato Regular"/>
                <a:ea typeface="Calibri"/>
                <a:cs typeface="Lato Regular"/>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4352714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00" y="685800"/>
            <a:ext cx="3810000" cy="1143000"/>
          </a:xfrm>
        </p:spPr>
        <p:txBody>
          <a:bodyPr>
            <a:noAutofit/>
          </a:bodyPr>
          <a:lstStyle>
            <a:lvl1pPr algn="l">
              <a:defRPr sz="2800">
                <a:solidFill>
                  <a:srgbClr val="343E48"/>
                </a:solidFill>
              </a:defRPr>
            </a:lvl1pPr>
          </a:lstStyle>
          <a:p>
            <a:r>
              <a:rPr lang="en-US" dirty="0" smtClean="0"/>
              <a:t>Click to edit Master title style</a:t>
            </a:r>
            <a:endParaRPr lang="en-JM" dirty="0"/>
          </a:p>
        </p:txBody>
      </p:sp>
      <p:sp>
        <p:nvSpPr>
          <p:cNvPr id="8" name="Picture Placeholder 7"/>
          <p:cNvSpPr>
            <a:spLocks noGrp="1"/>
          </p:cNvSpPr>
          <p:nvPr>
            <p:ph type="pic" sz="quarter" idx="13"/>
          </p:nvPr>
        </p:nvSpPr>
        <p:spPr>
          <a:xfrm>
            <a:off x="0" y="0"/>
            <a:ext cx="4572000" cy="6858000"/>
          </a:xfrm>
        </p:spPr>
        <p:txBody>
          <a:bodyPr/>
          <a:lstStyle/>
          <a:p>
            <a:endParaRPr lang="en-JM"/>
          </a:p>
        </p:txBody>
      </p:sp>
      <p:sp>
        <p:nvSpPr>
          <p:cNvPr id="18" name="Text Placeholder 17"/>
          <p:cNvSpPr>
            <a:spLocks noGrp="1"/>
          </p:cNvSpPr>
          <p:nvPr>
            <p:ph type="body" sz="quarter" idx="15"/>
          </p:nvPr>
        </p:nvSpPr>
        <p:spPr>
          <a:xfrm>
            <a:off x="5029200" y="2722031"/>
            <a:ext cx="3505200" cy="1320800"/>
          </a:xfrm>
        </p:spPr>
        <p:txBody>
          <a:bodyPr>
            <a:noAutofit/>
          </a:bodyPr>
          <a:lstStyle>
            <a:lvl1pPr marL="0" indent="0">
              <a:buFontTx/>
              <a:buNone/>
              <a:defRPr sz="900">
                <a:solidFill>
                  <a:srgbClr val="A6A6A6"/>
                </a:solidFill>
                <a:latin typeface="Calibri"/>
                <a:cs typeface="Calibri"/>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638800" y="4144434"/>
            <a:ext cx="2438400" cy="410633"/>
          </a:xfrm>
          <a:prstGeom prst="rect">
            <a:avLst/>
          </a:prstGeom>
          <a:noFill/>
        </p:spPr>
        <p:txBody>
          <a:bodyPr>
            <a:noAutofit/>
          </a:bodyPr>
          <a:lstStyle>
            <a:lvl1pPr marL="0" indent="0">
              <a:buFontTx/>
              <a:buNone/>
              <a:defRPr sz="900">
                <a:solidFill>
                  <a:srgbClr val="A6A6A6"/>
                </a:solidFill>
                <a:latin typeface="Calibri"/>
                <a:cs typeface="Calibri"/>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4749801"/>
            <a:ext cx="2438400" cy="620159"/>
          </a:xfrm>
          <a:prstGeom prst="rect">
            <a:avLst/>
          </a:prstGeom>
          <a:noFill/>
        </p:spPr>
        <p:txBody>
          <a:bodyPr>
            <a:noAutofit/>
          </a:bodyPr>
          <a:lstStyle>
            <a:lvl1pPr marL="0" indent="0">
              <a:buFontTx/>
              <a:buNone/>
              <a:defRPr sz="900">
                <a:solidFill>
                  <a:srgbClr val="A6A6A6"/>
                </a:solidFill>
                <a:latin typeface="Calibri"/>
                <a:cs typeface="Calibri"/>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2311404"/>
            <a:ext cx="3505200" cy="476249"/>
          </a:xfrm>
        </p:spPr>
        <p:txBody>
          <a:bodyPr>
            <a:noAutofit/>
          </a:bodyPr>
          <a:lstStyle>
            <a:lvl1pPr marL="0" indent="0">
              <a:buFontTx/>
              <a:buNone/>
              <a:defRPr sz="1100">
                <a:solidFill>
                  <a:srgbClr val="10AE99"/>
                </a:solidFill>
                <a:latin typeface="Lato Regular"/>
                <a:ea typeface="Calibri"/>
                <a:cs typeface="Lato Regular"/>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Tree>
    <p:extLst>
      <p:ext uri="{BB962C8B-B14F-4D97-AF65-F5344CB8AC3E}">
        <p14:creationId xmlns:p14="http://schemas.microsoft.com/office/powerpoint/2010/main" val="140702360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311400"/>
            <a:ext cx="4724400" cy="3860800"/>
          </a:xfrm>
        </p:spPr>
        <p:txBody>
          <a:bodyPr>
            <a:normAutofit/>
          </a:bodyPr>
          <a:lstStyle>
            <a:lvl1pPr>
              <a:defRPr sz="1400">
                <a:latin typeface="Helvetica"/>
                <a:cs typeface="Helvetica"/>
              </a:defRPr>
            </a:lvl1pPr>
          </a:lstStyle>
          <a:p>
            <a:endParaRPr lang="en-JM" dirty="0"/>
          </a:p>
        </p:txBody>
      </p:sp>
      <p:sp>
        <p:nvSpPr>
          <p:cNvPr id="8" name="Text Placeholder 5"/>
          <p:cNvSpPr>
            <a:spLocks noGrp="1"/>
          </p:cNvSpPr>
          <p:nvPr>
            <p:ph type="body" sz="quarter" idx="66"/>
          </p:nvPr>
        </p:nvSpPr>
        <p:spPr>
          <a:xfrm>
            <a:off x="5475292" y="3032360"/>
            <a:ext cx="2994025" cy="1626424"/>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965830" y="2554821"/>
            <a:ext cx="1730375" cy="478367"/>
          </a:xfrm>
        </p:spPr>
        <p:txBody>
          <a:bodyPr>
            <a:noAutofit/>
          </a:bodyPr>
          <a:lstStyle>
            <a:lvl1pPr marL="0" indent="0">
              <a:buFontTx/>
              <a:buNone/>
              <a:defRPr sz="1100">
                <a:solidFill>
                  <a:srgbClr val="10AE99"/>
                </a:solidFill>
                <a:latin typeface="Helvetica"/>
                <a:cs typeface="Helvetica"/>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0"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9813569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006600"/>
            <a:ext cx="9144000" cy="2844800"/>
          </a:xfrm>
        </p:spPr>
        <p:txBody>
          <a:bodyPr>
            <a:normAutofit/>
          </a:bodyPr>
          <a:lstStyle>
            <a:lvl1pPr>
              <a:defRPr sz="1400">
                <a:latin typeface="Helvetica"/>
                <a:cs typeface="Helvetica"/>
              </a:defRPr>
            </a:lvl1pPr>
          </a:lstStyle>
          <a:p>
            <a:endParaRPr lang="en-JM" dirty="0"/>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24320914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01-iPad-Air-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4826" y="1490850"/>
            <a:ext cx="3188680" cy="4483230"/>
          </a:xfrm>
          <a:prstGeom prst="rect">
            <a:avLst/>
          </a:prstGeom>
        </p:spPr>
      </p:pic>
      <p:sp>
        <p:nvSpPr>
          <p:cNvPr id="8" name="Picture Placeholder 6"/>
          <p:cNvSpPr>
            <a:spLocks noGrp="1"/>
          </p:cNvSpPr>
          <p:nvPr>
            <p:ph type="pic" sz="quarter" idx="13"/>
          </p:nvPr>
        </p:nvSpPr>
        <p:spPr>
          <a:xfrm>
            <a:off x="5810479" y="2220148"/>
            <a:ext cx="2630652" cy="3371608"/>
          </a:xfrm>
        </p:spPr>
        <p:txBody>
          <a:bodyPr/>
          <a:lstStyle>
            <a:lvl1pPr>
              <a:defRPr>
                <a:latin typeface="Helvetica"/>
                <a:cs typeface="Helvetica"/>
              </a:defRPr>
            </a:lvl1pPr>
          </a:lstStyle>
          <a:p>
            <a:endParaRPr lang="en-JM"/>
          </a:p>
        </p:txBody>
      </p:sp>
      <p:sp>
        <p:nvSpPr>
          <p:cNvPr id="9" name="Oval 8"/>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Helvetica"/>
              <a:cs typeface="Helvetica"/>
            </a:endParaRPr>
          </a:p>
        </p:txBody>
      </p:sp>
      <p:sp>
        <p:nvSpPr>
          <p:cNvPr id="10"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Helvetica"/>
                <a:cs typeface="Helvetica"/>
              </a:rPr>
              <a:pPr algn="ctr"/>
              <a:t>‹#›</a:t>
            </a:fld>
            <a:endParaRPr lang="en-US" sz="900" dirty="0">
              <a:solidFill>
                <a:srgbClr val="FFFFFF"/>
              </a:solidFill>
              <a:latin typeface="Helvetica"/>
              <a:cs typeface="Helvetica"/>
            </a:endParaRPr>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ext Placeholder 2"/>
          <p:cNvSpPr>
            <a:spLocks noGrp="1"/>
          </p:cNvSpPr>
          <p:nvPr>
            <p:ph idx="1"/>
          </p:nvPr>
        </p:nvSpPr>
        <p:spPr>
          <a:xfrm>
            <a:off x="457200" y="2006601"/>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Tree>
    <p:extLst>
      <p:ext uri="{BB962C8B-B14F-4D97-AF65-F5344CB8AC3E}">
        <p14:creationId xmlns:p14="http://schemas.microsoft.com/office/powerpoint/2010/main" val="114329579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0"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3174" y="1809750"/>
            <a:ext cx="5320826" cy="4138083"/>
          </a:xfrm>
          <a:prstGeom prst="rect">
            <a:avLst/>
          </a:prstGeom>
        </p:spPr>
      </p:pic>
      <p:sp>
        <p:nvSpPr>
          <p:cNvPr id="12" name="Picture Placeholder 21"/>
          <p:cNvSpPr>
            <a:spLocks noGrp="1"/>
          </p:cNvSpPr>
          <p:nvPr>
            <p:ph type="pic" sz="quarter" idx="16"/>
          </p:nvPr>
        </p:nvSpPr>
        <p:spPr>
          <a:xfrm>
            <a:off x="4359558" y="2102676"/>
            <a:ext cx="4403442" cy="2752152"/>
          </a:xfrm>
        </p:spPr>
        <p:txBody>
          <a:bodyPr>
            <a:normAutofit/>
          </a:bodyPr>
          <a:lstStyle>
            <a:lvl1pPr marL="0" indent="0" algn="ctr">
              <a:buFontTx/>
              <a:buNone/>
              <a:defRPr sz="1200">
                <a:solidFill>
                  <a:schemeClr val="bg1">
                    <a:lumMod val="95000"/>
                  </a:schemeClr>
                </a:solidFill>
                <a:latin typeface="Helvetica"/>
                <a:cs typeface="Helvetica"/>
              </a:defRPr>
            </a:lvl1pPr>
          </a:lstStyle>
          <a:p>
            <a:endParaRPr lang="en-JM"/>
          </a:p>
        </p:txBody>
      </p:sp>
    </p:spTree>
    <p:extLst>
      <p:ext uri="{BB962C8B-B14F-4D97-AF65-F5344CB8AC3E}">
        <p14:creationId xmlns:p14="http://schemas.microsoft.com/office/powerpoint/2010/main" val="214733387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4299000" y="2209800"/>
            <a:ext cx="1797000" cy="3352800"/>
          </a:xfrm>
        </p:spPr>
        <p:txBody>
          <a:bodyPr>
            <a:normAutofit/>
          </a:bodyPr>
          <a:lstStyle>
            <a:lvl1pPr>
              <a:defRPr sz="1200">
                <a:latin typeface="Helvetica"/>
                <a:cs typeface="Helvetica"/>
              </a:defRPr>
            </a:lvl1pPr>
          </a:lstStyle>
          <a:p>
            <a:endParaRPr lang="en-US" dirty="0"/>
          </a:p>
        </p:txBody>
      </p:sp>
      <p:sp>
        <p:nvSpPr>
          <p:cNvPr id="6" name="Picture Placeholder 10"/>
          <p:cNvSpPr>
            <a:spLocks noGrp="1"/>
          </p:cNvSpPr>
          <p:nvPr>
            <p:ph type="pic" sz="quarter" idx="27"/>
          </p:nvPr>
        </p:nvSpPr>
        <p:spPr>
          <a:xfrm>
            <a:off x="539800" y="2209800"/>
            <a:ext cx="1797000" cy="3352800"/>
          </a:xfrm>
        </p:spPr>
        <p:txBody>
          <a:bodyPr>
            <a:normAutofit/>
          </a:bodyPr>
          <a:lstStyle>
            <a:lvl1pPr>
              <a:defRPr sz="1200">
                <a:latin typeface="Helvetica"/>
                <a:cs typeface="Helvetica"/>
              </a:defRPr>
            </a:lvl1pPr>
          </a:lstStyle>
          <a:p>
            <a:endParaRPr lang="en-US" dirty="0"/>
          </a:p>
        </p:txBody>
      </p:sp>
      <p:sp>
        <p:nvSpPr>
          <p:cNvPr id="7"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9"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45458402"/>
      </p:ext>
    </p:extLst>
  </p:cSld>
  <p:clrMapOvr>
    <a:masterClrMapping/>
  </p:clrMapOvr>
  <p:transition xmlns:p14="http://schemas.microsoft.com/office/powerpoint/2010/mai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8" name="Picture 7" descr="iPhone-5S-3-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95872" y="1519023"/>
            <a:ext cx="2304029" cy="4592167"/>
          </a:xfrm>
          <a:prstGeom prst="rect">
            <a:avLst/>
          </a:prstGeom>
        </p:spPr>
      </p:pic>
      <p:sp>
        <p:nvSpPr>
          <p:cNvPr id="9" name="Picture Placeholder 19"/>
          <p:cNvSpPr>
            <a:spLocks noGrp="1"/>
          </p:cNvSpPr>
          <p:nvPr>
            <p:ph type="pic" sz="quarter" idx="64"/>
          </p:nvPr>
        </p:nvSpPr>
        <p:spPr>
          <a:xfrm>
            <a:off x="6442500" y="2274259"/>
            <a:ext cx="1758559" cy="3074931"/>
          </a:xfrm>
        </p:spPr>
        <p:txBody>
          <a:bodyPr/>
          <a:lstStyle>
            <a:lvl1pPr>
              <a:defRPr>
                <a:latin typeface="Helvetica"/>
                <a:cs typeface="Helvetica"/>
              </a:defRPr>
            </a:lvl1pPr>
          </a:lstStyle>
          <a:p>
            <a:endParaRPr lang="en-JM" dirty="0"/>
          </a:p>
        </p:txBody>
      </p:sp>
      <p:sp>
        <p:nvSpPr>
          <p:cNvPr id="10" name="Oval 9"/>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Helvetica"/>
              <a:cs typeface="Helvetica"/>
            </a:endParaRPr>
          </a:p>
        </p:txBody>
      </p:sp>
      <p:sp>
        <p:nvSpPr>
          <p:cNvPr id="11"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Helvetica"/>
                <a:cs typeface="Helvetica"/>
              </a:rPr>
              <a:pPr algn="ctr"/>
              <a:t>‹#›</a:t>
            </a:fld>
            <a:endParaRPr lang="en-US" sz="900" dirty="0">
              <a:solidFill>
                <a:srgbClr val="FFFFFF"/>
              </a:solidFill>
              <a:latin typeface="Helvetica"/>
              <a:cs typeface="Helvetica"/>
            </a:endParaRPr>
          </a:p>
        </p:txBody>
      </p:sp>
      <p:sp>
        <p:nvSpPr>
          <p:cNvPr id="7"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32407194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0"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iPhone-5S-3-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0" y="2508163"/>
            <a:ext cx="1828800" cy="3644987"/>
          </a:xfrm>
          <a:prstGeom prst="rect">
            <a:avLst/>
          </a:prstGeom>
        </p:spPr>
      </p:pic>
      <p:sp>
        <p:nvSpPr>
          <p:cNvPr id="12" name="Picture Placeholder 19"/>
          <p:cNvSpPr>
            <a:spLocks noGrp="1"/>
          </p:cNvSpPr>
          <p:nvPr>
            <p:ph type="pic" sz="quarter" idx="64"/>
          </p:nvPr>
        </p:nvSpPr>
        <p:spPr>
          <a:xfrm>
            <a:off x="4776362" y="3276600"/>
            <a:ext cx="1395838" cy="2235200"/>
          </a:xfrm>
        </p:spPr>
        <p:txBody>
          <a:bodyPr/>
          <a:lstStyle>
            <a:lvl1pPr>
              <a:defRPr>
                <a:latin typeface="Helvetica"/>
                <a:cs typeface="Helvetica"/>
              </a:defRPr>
            </a:lvl1pPr>
          </a:lstStyle>
          <a:p>
            <a:endParaRPr lang="en-JM" dirty="0"/>
          </a:p>
        </p:txBody>
      </p:sp>
      <p:pic>
        <p:nvPicPr>
          <p:cNvPr id="13" name="Picture 12" descr="iPhone-5S-3-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3200" y="2508163"/>
            <a:ext cx="1828800" cy="3644987"/>
          </a:xfrm>
          <a:prstGeom prst="rect">
            <a:avLst/>
          </a:prstGeom>
        </p:spPr>
      </p:pic>
      <p:sp>
        <p:nvSpPr>
          <p:cNvPr id="17" name="Picture Placeholder 19"/>
          <p:cNvSpPr>
            <a:spLocks noGrp="1"/>
          </p:cNvSpPr>
          <p:nvPr>
            <p:ph type="pic" sz="quarter" idx="65"/>
          </p:nvPr>
        </p:nvSpPr>
        <p:spPr>
          <a:xfrm>
            <a:off x="2947562" y="3276600"/>
            <a:ext cx="1395838" cy="2235200"/>
          </a:xfrm>
        </p:spPr>
        <p:txBody>
          <a:bodyPr/>
          <a:lstStyle>
            <a:lvl1pPr>
              <a:defRPr>
                <a:latin typeface="Helvetica"/>
                <a:cs typeface="Helvetica"/>
              </a:defRPr>
            </a:lvl1pPr>
          </a:lstStyle>
          <a:p>
            <a:endParaRPr lang="en-JM" dirty="0"/>
          </a:p>
        </p:txBody>
      </p:sp>
    </p:spTree>
    <p:extLst>
      <p:ext uri="{BB962C8B-B14F-4D97-AF65-F5344CB8AC3E}">
        <p14:creationId xmlns:p14="http://schemas.microsoft.com/office/powerpoint/2010/main" val="54333468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1" name="Text Placeholder 18"/>
          <p:cNvSpPr>
            <a:spLocks noGrp="1"/>
          </p:cNvSpPr>
          <p:nvPr>
            <p:ph type="body" sz="quarter" idx="17"/>
          </p:nvPr>
        </p:nvSpPr>
        <p:spPr>
          <a:xfrm>
            <a:off x="5867400" y="2616200"/>
            <a:ext cx="1600200" cy="406400"/>
          </a:xfrm>
        </p:spPr>
        <p:txBody>
          <a:bodyPr>
            <a:noAutofit/>
          </a:bodyPr>
          <a:lstStyle>
            <a:lvl1pPr marL="0" indent="0" algn="l">
              <a:buFontTx/>
              <a:buNone/>
              <a:defRPr sz="1100">
                <a:solidFill>
                  <a:srgbClr val="10AE99"/>
                </a:solidFill>
                <a:latin typeface="Helvetica"/>
                <a:ea typeface="Calibri"/>
                <a:cs typeface="Helvetica"/>
              </a:defRPr>
            </a:lvl1pPr>
          </a:lstStyle>
          <a:p>
            <a:pPr lvl="0"/>
            <a:endParaRPr lang="en-JM" dirty="0"/>
          </a:p>
        </p:txBody>
      </p:sp>
      <p:sp>
        <p:nvSpPr>
          <p:cNvPr id="23" name="Text Placeholder 26"/>
          <p:cNvSpPr>
            <a:spLocks noGrp="1"/>
          </p:cNvSpPr>
          <p:nvPr>
            <p:ph type="body" sz="quarter" idx="19"/>
          </p:nvPr>
        </p:nvSpPr>
        <p:spPr>
          <a:xfrm>
            <a:off x="5867400" y="2921001"/>
            <a:ext cx="2643188" cy="711200"/>
          </a:xfrm>
        </p:spPr>
        <p:txBody>
          <a:bodyPr>
            <a:normAutofit/>
          </a:bodyPr>
          <a:lstStyle>
            <a:lvl1pPr marL="0" indent="0">
              <a:buFontTx/>
              <a:buNone/>
              <a:defRPr sz="1000">
                <a:solidFill>
                  <a:srgbClr val="A6A6A6"/>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0" name="Text Placeholder 18"/>
          <p:cNvSpPr>
            <a:spLocks noGrp="1"/>
          </p:cNvSpPr>
          <p:nvPr>
            <p:ph type="body" sz="quarter" idx="21"/>
          </p:nvPr>
        </p:nvSpPr>
        <p:spPr>
          <a:xfrm>
            <a:off x="5867400" y="3835400"/>
            <a:ext cx="1600200" cy="406400"/>
          </a:xfrm>
        </p:spPr>
        <p:txBody>
          <a:bodyPr>
            <a:noAutofit/>
          </a:bodyPr>
          <a:lstStyle>
            <a:lvl1pPr marL="0" indent="0" algn="l">
              <a:buFontTx/>
              <a:buNone/>
              <a:defRPr sz="1100">
                <a:solidFill>
                  <a:srgbClr val="10AE99"/>
                </a:solidFill>
                <a:latin typeface="Helvetica"/>
                <a:ea typeface="Calibri"/>
                <a:cs typeface="Helvetica"/>
              </a:defRPr>
            </a:lvl1pPr>
          </a:lstStyle>
          <a:p>
            <a:pPr lvl="0"/>
            <a:endParaRPr lang="en-JM" dirty="0"/>
          </a:p>
        </p:txBody>
      </p:sp>
      <p:sp>
        <p:nvSpPr>
          <p:cNvPr id="11" name="Text Placeholder 26"/>
          <p:cNvSpPr>
            <a:spLocks noGrp="1"/>
          </p:cNvSpPr>
          <p:nvPr>
            <p:ph type="body" sz="quarter" idx="22"/>
          </p:nvPr>
        </p:nvSpPr>
        <p:spPr>
          <a:xfrm>
            <a:off x="5867400" y="4140201"/>
            <a:ext cx="2643188" cy="711200"/>
          </a:xfrm>
        </p:spPr>
        <p:txBody>
          <a:bodyPr>
            <a:normAutofit/>
          </a:bodyPr>
          <a:lstStyle>
            <a:lvl1pPr marL="0" indent="0">
              <a:buFontTx/>
              <a:buNone/>
              <a:defRPr sz="1000">
                <a:solidFill>
                  <a:srgbClr val="A6A6A6"/>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2" name="Text Placeholder 18"/>
          <p:cNvSpPr>
            <a:spLocks noGrp="1"/>
          </p:cNvSpPr>
          <p:nvPr>
            <p:ph type="body" sz="quarter" idx="23"/>
          </p:nvPr>
        </p:nvSpPr>
        <p:spPr>
          <a:xfrm>
            <a:off x="5867400" y="5054600"/>
            <a:ext cx="1600200" cy="406400"/>
          </a:xfrm>
        </p:spPr>
        <p:txBody>
          <a:bodyPr>
            <a:noAutofit/>
          </a:bodyPr>
          <a:lstStyle>
            <a:lvl1pPr marL="0" indent="0" algn="l">
              <a:buFontTx/>
              <a:buNone/>
              <a:defRPr sz="1100">
                <a:solidFill>
                  <a:srgbClr val="10AE99"/>
                </a:solidFill>
                <a:latin typeface="Helvetica"/>
                <a:ea typeface="Calibri"/>
                <a:cs typeface="Helvetica"/>
              </a:defRPr>
            </a:lvl1pPr>
          </a:lstStyle>
          <a:p>
            <a:pPr lvl="0"/>
            <a:endParaRPr lang="en-JM" dirty="0"/>
          </a:p>
        </p:txBody>
      </p:sp>
      <p:sp>
        <p:nvSpPr>
          <p:cNvPr id="13" name="Text Placeholder 26"/>
          <p:cNvSpPr>
            <a:spLocks noGrp="1"/>
          </p:cNvSpPr>
          <p:nvPr>
            <p:ph type="body" sz="quarter" idx="24"/>
          </p:nvPr>
        </p:nvSpPr>
        <p:spPr>
          <a:xfrm>
            <a:off x="5867400" y="5359401"/>
            <a:ext cx="2643188" cy="711200"/>
          </a:xfrm>
        </p:spPr>
        <p:txBody>
          <a:bodyPr>
            <a:normAutofit/>
          </a:bodyPr>
          <a:lstStyle>
            <a:lvl1pPr marL="0" indent="0">
              <a:buFontTx/>
              <a:buNone/>
              <a:defRPr sz="1000">
                <a:solidFill>
                  <a:srgbClr val="A6A6A6"/>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4" name="Text Placeholder 17"/>
          <p:cNvSpPr>
            <a:spLocks noGrp="1"/>
          </p:cNvSpPr>
          <p:nvPr>
            <p:ph type="body" sz="quarter" idx="25"/>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8" name="Picture 17" descr="FireFox-Flat-Brows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371850"/>
            <a:ext cx="4622459" cy="3486150"/>
          </a:xfrm>
          <a:prstGeom prst="rect">
            <a:avLst/>
          </a:prstGeom>
        </p:spPr>
      </p:pic>
      <p:sp>
        <p:nvSpPr>
          <p:cNvPr id="20" name="Picture Placeholder 6"/>
          <p:cNvSpPr>
            <a:spLocks noGrp="1"/>
          </p:cNvSpPr>
          <p:nvPr>
            <p:ph type="pic" sz="quarter" idx="20"/>
          </p:nvPr>
        </p:nvSpPr>
        <p:spPr>
          <a:xfrm>
            <a:off x="698400" y="3942300"/>
            <a:ext cx="4419600" cy="2895600"/>
          </a:xfrm>
        </p:spPr>
        <p:txBody>
          <a:bodyPr/>
          <a:lstStyle>
            <a:lvl1pPr>
              <a:defRPr>
                <a:latin typeface="Helvetica"/>
                <a:cs typeface="Helvetica"/>
              </a:defRPr>
            </a:lvl1pPr>
          </a:lstStyle>
          <a:p>
            <a:endParaRPr lang="en-JM"/>
          </a:p>
        </p:txBody>
      </p:sp>
    </p:spTree>
    <p:extLst>
      <p:ext uri="{BB962C8B-B14F-4D97-AF65-F5344CB8AC3E}">
        <p14:creationId xmlns:p14="http://schemas.microsoft.com/office/powerpoint/2010/main" val="175988558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Content Placeholder 37"/>
          <p:cNvSpPr>
            <a:spLocks noGrp="1"/>
          </p:cNvSpPr>
          <p:nvPr>
            <p:ph sz="quarter" idx="18"/>
          </p:nvPr>
        </p:nvSpPr>
        <p:spPr>
          <a:xfrm>
            <a:off x="2536203"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8" name="Content Placeholder 37"/>
          <p:cNvSpPr>
            <a:spLocks noGrp="1"/>
          </p:cNvSpPr>
          <p:nvPr>
            <p:ph sz="quarter" idx="19"/>
          </p:nvPr>
        </p:nvSpPr>
        <p:spPr>
          <a:xfrm>
            <a:off x="4443222"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9" name="Content Placeholder 37"/>
          <p:cNvSpPr>
            <a:spLocks noGrp="1"/>
          </p:cNvSpPr>
          <p:nvPr>
            <p:ph sz="quarter" idx="20"/>
          </p:nvPr>
        </p:nvSpPr>
        <p:spPr>
          <a:xfrm>
            <a:off x="6400800"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10" name="Content Placeholder 37"/>
          <p:cNvSpPr>
            <a:spLocks noGrp="1"/>
          </p:cNvSpPr>
          <p:nvPr>
            <p:ph sz="quarter" idx="21"/>
          </p:nvPr>
        </p:nvSpPr>
        <p:spPr>
          <a:xfrm>
            <a:off x="609600"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11" name="Picture Placeholder 28"/>
          <p:cNvSpPr>
            <a:spLocks noGrp="1"/>
          </p:cNvSpPr>
          <p:nvPr>
            <p:ph type="pic" sz="quarter" idx="50"/>
          </p:nvPr>
        </p:nvSpPr>
        <p:spPr>
          <a:xfrm>
            <a:off x="609600" y="2675370"/>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2" name="Picture Placeholder 28"/>
          <p:cNvSpPr>
            <a:spLocks noGrp="1"/>
          </p:cNvSpPr>
          <p:nvPr>
            <p:ph type="pic" sz="quarter" idx="51"/>
          </p:nvPr>
        </p:nvSpPr>
        <p:spPr>
          <a:xfrm>
            <a:off x="2514600" y="2675371"/>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3" name="Picture Placeholder 28"/>
          <p:cNvSpPr>
            <a:spLocks noGrp="1"/>
          </p:cNvSpPr>
          <p:nvPr>
            <p:ph type="pic" sz="quarter" idx="52"/>
          </p:nvPr>
        </p:nvSpPr>
        <p:spPr>
          <a:xfrm>
            <a:off x="4443222" y="2728203"/>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4" name="Picture Placeholder 28"/>
          <p:cNvSpPr>
            <a:spLocks noGrp="1"/>
          </p:cNvSpPr>
          <p:nvPr>
            <p:ph type="pic" sz="quarter" idx="53"/>
          </p:nvPr>
        </p:nvSpPr>
        <p:spPr>
          <a:xfrm>
            <a:off x="6400800" y="2718043"/>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9" name="Text Placeholder 7"/>
          <p:cNvSpPr>
            <a:spLocks noGrp="1"/>
          </p:cNvSpPr>
          <p:nvPr>
            <p:ph type="body" sz="quarter" idx="61"/>
          </p:nvPr>
        </p:nvSpPr>
        <p:spPr>
          <a:xfrm>
            <a:off x="24384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44196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64008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3810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8396827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normAutofit/>
          </a:bodyPr>
          <a:lstStyle>
            <a:lvl1pPr algn="l">
              <a:defRPr sz="2800" b="1" cap="all">
                <a:latin typeface="Helvetica"/>
                <a:cs typeface="Helvetica"/>
              </a:defRPr>
            </a:lvl1pPr>
          </a:lstStyle>
          <a:p>
            <a:r>
              <a:rPr lang="en-US" dirty="0" smtClean="0"/>
              <a:t>Click to edit Master title style</a:t>
            </a:r>
            <a:endParaRPr lang="en-JM"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4582717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168525"/>
            <a:ext cx="4038600" cy="3902075"/>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p:nvPr>
        </p:nvSpPr>
        <p:spPr>
          <a:xfrm>
            <a:off x="4648200" y="2168525"/>
            <a:ext cx="4038600" cy="3902075"/>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4312883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987551"/>
            <a:ext cx="4040188" cy="639763"/>
          </a:xfrm>
        </p:spPr>
        <p:txBody>
          <a:bodyPr anchor="b">
            <a:normAutofit/>
          </a:bodyPr>
          <a:lstStyle>
            <a:lvl1pPr marL="0" indent="0">
              <a:buNone/>
              <a:defRPr sz="1600" b="0">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27312"/>
            <a:ext cx="4040188" cy="3240088"/>
          </a:xfrm>
        </p:spPr>
        <p:txBody>
          <a:bodyPr>
            <a:normAutofit/>
          </a:bodyPr>
          <a:lstStyle>
            <a:lvl1pPr>
              <a:defRPr sz="1200">
                <a:latin typeface="Helvetica"/>
                <a:cs typeface="Helvetica"/>
              </a:defRPr>
            </a:lvl1pPr>
            <a:lvl2pPr>
              <a:defRPr sz="1100">
                <a:latin typeface="Helvetica"/>
                <a:cs typeface="Helvetica"/>
              </a:defRPr>
            </a:lvl2pPr>
            <a:lvl3pPr>
              <a:defRPr sz="1050">
                <a:latin typeface="Helvetica"/>
                <a:cs typeface="Helvetica"/>
              </a:defRPr>
            </a:lvl3pPr>
            <a:lvl4pPr>
              <a:defRPr sz="1000">
                <a:latin typeface="Helvetica"/>
                <a:cs typeface="Helvetica"/>
              </a:defRPr>
            </a:lvl4pPr>
            <a:lvl5pPr>
              <a:defRPr sz="1000">
                <a:latin typeface="Helvetica"/>
                <a:cs typeface="Helvetica"/>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p:nvPr>
        </p:nvSpPr>
        <p:spPr>
          <a:xfrm>
            <a:off x="4645031" y="1987551"/>
            <a:ext cx="4041775" cy="639763"/>
          </a:xfrm>
        </p:spPr>
        <p:txBody>
          <a:bodyPr anchor="b">
            <a:normAutofit/>
          </a:bodyPr>
          <a:lstStyle>
            <a:lvl1pPr marL="0" indent="0">
              <a:buNone/>
              <a:defRPr sz="1600" b="0">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627312"/>
            <a:ext cx="4041775" cy="3240088"/>
          </a:xfrm>
        </p:spPr>
        <p:txBody>
          <a:bodyPr>
            <a:normAutofit/>
          </a:bodyPr>
          <a:lstStyle>
            <a:lvl1pPr>
              <a:defRPr sz="1200">
                <a:latin typeface="Helvetica"/>
                <a:cs typeface="Helvetica"/>
              </a:defRPr>
            </a:lvl1pPr>
            <a:lvl2pPr>
              <a:defRPr sz="1100">
                <a:latin typeface="Helvetica"/>
                <a:cs typeface="Helvetica"/>
              </a:defRPr>
            </a:lvl2pPr>
            <a:lvl3pPr>
              <a:defRPr sz="1050">
                <a:latin typeface="Helvetica"/>
                <a:cs typeface="Helvetica"/>
              </a:defRPr>
            </a:lvl3pPr>
            <a:lvl4pPr>
              <a:defRPr sz="1000">
                <a:latin typeface="Helvetica"/>
                <a:cs typeface="Helvetica"/>
              </a:defRPr>
            </a:lvl4pPr>
            <a:lvl5pPr>
              <a:defRPr sz="1000">
                <a:latin typeface="Helvetica"/>
                <a:cs typeface="Helvetica"/>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0"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3645618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6"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16652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4"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Lato Regular"/>
                <a:ea typeface="Calibri"/>
                <a:cs typeface="Lato Regular"/>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864727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7"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Lato Light"/>
                <a:cs typeface="Lato Light"/>
              </a:rPr>
              <a:pPr algn="ctr"/>
              <a:t>‹#›</a:t>
            </a:fld>
            <a:endParaRPr lang="en-US" sz="900" dirty="0">
              <a:solidFill>
                <a:srgbClr val="FFFFFF"/>
              </a:solidFill>
              <a:latin typeface="Lato Light"/>
              <a:cs typeface="Lato Light"/>
            </a:endParaRPr>
          </a:p>
        </p:txBody>
      </p:sp>
    </p:spTree>
    <p:extLst>
      <p:ext uri="{BB962C8B-B14F-4D97-AF65-F5344CB8AC3E}">
        <p14:creationId xmlns:p14="http://schemas.microsoft.com/office/powerpoint/2010/main" val="353618988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Text Placeholder 3"/>
          <p:cNvSpPr>
            <a:spLocks noGrp="1"/>
          </p:cNvSpPr>
          <p:nvPr>
            <p:ph type="body" sz="quarter" idx="60"/>
          </p:nvPr>
        </p:nvSpPr>
        <p:spPr>
          <a:xfrm>
            <a:off x="4572001" y="2281704"/>
            <a:ext cx="2919699" cy="406400"/>
          </a:xfrm>
        </p:spPr>
        <p:txBody>
          <a:bodyPr anchor="ctr">
            <a:noAutofit/>
          </a:bodyPr>
          <a:lstStyle>
            <a:lvl1pPr marL="0" indent="0" algn="l">
              <a:buFontTx/>
              <a:buNone/>
              <a:defRPr sz="1200">
                <a:solidFill>
                  <a:schemeClr val="tx1">
                    <a:lumMod val="65000"/>
                    <a:lumOff val="3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1" name="Text Placeholder 3"/>
          <p:cNvSpPr>
            <a:spLocks noGrp="1"/>
          </p:cNvSpPr>
          <p:nvPr>
            <p:ph type="body" sz="quarter" idx="70"/>
          </p:nvPr>
        </p:nvSpPr>
        <p:spPr>
          <a:xfrm>
            <a:off x="624505" y="5156200"/>
            <a:ext cx="2336540" cy="406400"/>
          </a:xfrm>
        </p:spPr>
        <p:txBody>
          <a:bodyPr>
            <a:noAutofit/>
          </a:bodyPr>
          <a:lstStyle>
            <a:lvl1pPr marL="0" indent="0" algn="ctr">
              <a:buFontTx/>
              <a:buNone/>
              <a:defRPr sz="1200">
                <a:solidFill>
                  <a:schemeClr val="tx1">
                    <a:lumMod val="65000"/>
                    <a:lumOff val="35000"/>
                  </a:schemeClr>
                </a:solidFill>
                <a:latin typeface="Helvetica"/>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4071419" y="2870200"/>
            <a:ext cx="4081981" cy="1168400"/>
          </a:xfrm>
        </p:spPr>
        <p:txBody>
          <a:bodyPr>
            <a:noAutofit/>
          </a:bodyPr>
          <a:lstStyle>
            <a:lvl1pPr marL="0" indent="0" algn="l">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3" name="Picture Placeholder 28"/>
          <p:cNvSpPr>
            <a:spLocks noGrp="1" noChangeAspect="1"/>
          </p:cNvSpPr>
          <p:nvPr>
            <p:ph type="pic" sz="quarter" idx="50"/>
          </p:nvPr>
        </p:nvSpPr>
        <p:spPr>
          <a:xfrm>
            <a:off x="700705" y="2362200"/>
            <a:ext cx="2271095" cy="22680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0"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9"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07511484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3" name="Picture Placeholder 28"/>
          <p:cNvSpPr>
            <a:spLocks noGrp="1" noChangeAspect="1"/>
          </p:cNvSpPr>
          <p:nvPr>
            <p:ph type="pic" sz="quarter" idx="50"/>
          </p:nvPr>
        </p:nvSpPr>
        <p:spPr>
          <a:xfrm>
            <a:off x="26220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0" name="Picture Placeholder 28"/>
          <p:cNvSpPr>
            <a:spLocks noGrp="1" noChangeAspect="1"/>
          </p:cNvSpPr>
          <p:nvPr>
            <p:ph type="pic" sz="quarter" idx="51"/>
          </p:nvPr>
        </p:nvSpPr>
        <p:spPr>
          <a:xfrm>
            <a:off x="38949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4" name="Picture Placeholder 28"/>
          <p:cNvSpPr>
            <a:spLocks noGrp="1" noChangeAspect="1"/>
          </p:cNvSpPr>
          <p:nvPr>
            <p:ph type="pic" sz="quarter" idx="52"/>
          </p:nvPr>
        </p:nvSpPr>
        <p:spPr>
          <a:xfrm>
            <a:off x="51678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6" name="Picture Placeholder 28"/>
          <p:cNvSpPr>
            <a:spLocks noGrp="1" noChangeAspect="1"/>
          </p:cNvSpPr>
          <p:nvPr>
            <p:ph type="pic" sz="quarter" idx="53"/>
          </p:nvPr>
        </p:nvSpPr>
        <p:spPr>
          <a:xfrm>
            <a:off x="3262800" y="38354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7" name="Picture Placeholder 28"/>
          <p:cNvSpPr>
            <a:spLocks noGrp="1" noChangeAspect="1"/>
          </p:cNvSpPr>
          <p:nvPr>
            <p:ph type="pic" sz="quarter" idx="54"/>
          </p:nvPr>
        </p:nvSpPr>
        <p:spPr>
          <a:xfrm>
            <a:off x="4558200" y="38354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9" name="Picture Placeholder 28"/>
          <p:cNvSpPr>
            <a:spLocks noGrp="1" noChangeAspect="1"/>
          </p:cNvSpPr>
          <p:nvPr>
            <p:ph type="pic" sz="quarter" idx="55"/>
          </p:nvPr>
        </p:nvSpPr>
        <p:spPr>
          <a:xfrm>
            <a:off x="64320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20" name="Picture Placeholder 28"/>
          <p:cNvSpPr>
            <a:spLocks noGrp="1" noChangeAspect="1"/>
          </p:cNvSpPr>
          <p:nvPr>
            <p:ph type="pic" sz="quarter" idx="56"/>
          </p:nvPr>
        </p:nvSpPr>
        <p:spPr>
          <a:xfrm>
            <a:off x="5777400" y="38354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72029457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08201"/>
            <a:ext cx="8229600" cy="4063999"/>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7"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12252711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844800"/>
            <a:ext cx="2362200" cy="3022600"/>
          </a:xfrm>
        </p:spPr>
        <p:txBody>
          <a:bodyPr>
            <a:normAutofit/>
          </a:bodyPr>
          <a:lstStyle>
            <a:lvl1pPr algn="ctr">
              <a:buNone/>
              <a:defRPr sz="900">
                <a:solidFill>
                  <a:srgbClr val="A6A6A6"/>
                </a:solidFill>
                <a:latin typeface="Helvetica"/>
                <a:cs typeface="Helvetica"/>
              </a:defRPr>
            </a:lvl1pPr>
          </a:lstStyle>
          <a:p>
            <a:pPr lvl="0"/>
            <a:endParaRPr lang="en-JM" dirty="0"/>
          </a:p>
        </p:txBody>
      </p:sp>
      <p:sp>
        <p:nvSpPr>
          <p:cNvPr id="9" name="Content Placeholder 13"/>
          <p:cNvSpPr>
            <a:spLocks noGrp="1"/>
          </p:cNvSpPr>
          <p:nvPr>
            <p:ph sz="quarter" idx="42"/>
          </p:nvPr>
        </p:nvSpPr>
        <p:spPr>
          <a:xfrm>
            <a:off x="3429000" y="2844800"/>
            <a:ext cx="2362200" cy="3022600"/>
          </a:xfrm>
        </p:spPr>
        <p:txBody>
          <a:bodyPr>
            <a:normAutofit/>
          </a:bodyPr>
          <a:lstStyle>
            <a:lvl1pPr algn="ctr">
              <a:buNone/>
              <a:defRPr sz="900">
                <a:solidFill>
                  <a:srgbClr val="A6A6A6"/>
                </a:solidFill>
                <a:latin typeface="Helvetica"/>
                <a:cs typeface="Helvetica"/>
              </a:defRPr>
            </a:lvl1pPr>
          </a:lstStyle>
          <a:p>
            <a:pPr lvl="0"/>
            <a:endParaRPr lang="en-JM" dirty="0"/>
          </a:p>
        </p:txBody>
      </p:sp>
      <p:sp>
        <p:nvSpPr>
          <p:cNvPr id="10" name="Content Placeholder 13"/>
          <p:cNvSpPr>
            <a:spLocks noGrp="1"/>
          </p:cNvSpPr>
          <p:nvPr>
            <p:ph sz="quarter" idx="43"/>
          </p:nvPr>
        </p:nvSpPr>
        <p:spPr>
          <a:xfrm>
            <a:off x="6324600" y="2844800"/>
            <a:ext cx="2362200" cy="3022600"/>
          </a:xfrm>
        </p:spPr>
        <p:txBody>
          <a:bodyPr>
            <a:normAutofit/>
          </a:bodyPr>
          <a:lstStyle>
            <a:lvl1pPr algn="ctr">
              <a:buNone/>
              <a:defRPr sz="900">
                <a:solidFill>
                  <a:srgbClr val="A6A6A6"/>
                </a:solidFill>
                <a:latin typeface="Helvetica"/>
                <a:cs typeface="Helvetica"/>
              </a:defRPr>
            </a:lvl1pPr>
          </a:lstStyle>
          <a:p>
            <a:pPr lvl="0"/>
            <a:endParaRPr lang="en-JM" dirty="0"/>
          </a:p>
        </p:txBody>
      </p:sp>
      <p:sp>
        <p:nvSpPr>
          <p:cNvPr id="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0488093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0" y="1982469"/>
            <a:ext cx="2276856" cy="3230880"/>
          </a:xfrm>
        </p:spPr>
        <p:txBody>
          <a:bodyPr>
            <a:normAutofit/>
          </a:bodyPr>
          <a:lstStyle>
            <a:lvl1pPr>
              <a:defRPr sz="1100">
                <a:latin typeface="Helvetica"/>
                <a:cs typeface="Helvetica"/>
              </a:defRPr>
            </a:lvl1pPr>
          </a:lstStyle>
          <a:p>
            <a:endParaRPr lang="en-JM"/>
          </a:p>
        </p:txBody>
      </p:sp>
      <p:sp>
        <p:nvSpPr>
          <p:cNvPr id="8" name="Picture Placeholder 27"/>
          <p:cNvSpPr>
            <a:spLocks noGrp="1"/>
          </p:cNvSpPr>
          <p:nvPr>
            <p:ph type="pic" sz="quarter" idx="25"/>
          </p:nvPr>
        </p:nvSpPr>
        <p:spPr>
          <a:xfrm>
            <a:off x="2286000" y="1982469"/>
            <a:ext cx="2276856" cy="3230880"/>
          </a:xfrm>
        </p:spPr>
        <p:txBody>
          <a:bodyPr>
            <a:normAutofit/>
          </a:bodyPr>
          <a:lstStyle>
            <a:lvl1pPr>
              <a:defRPr sz="1100">
                <a:latin typeface="Helvetica"/>
                <a:cs typeface="Helvetica"/>
              </a:defRPr>
            </a:lvl1pPr>
          </a:lstStyle>
          <a:p>
            <a:endParaRPr lang="en-JM"/>
          </a:p>
        </p:txBody>
      </p:sp>
      <p:sp>
        <p:nvSpPr>
          <p:cNvPr id="9" name="Picture Placeholder 27"/>
          <p:cNvSpPr>
            <a:spLocks noGrp="1"/>
          </p:cNvSpPr>
          <p:nvPr>
            <p:ph type="pic" sz="quarter" idx="26"/>
          </p:nvPr>
        </p:nvSpPr>
        <p:spPr>
          <a:xfrm>
            <a:off x="4572000" y="1981200"/>
            <a:ext cx="2276856" cy="3230880"/>
          </a:xfrm>
        </p:spPr>
        <p:txBody>
          <a:bodyPr>
            <a:normAutofit/>
          </a:bodyPr>
          <a:lstStyle>
            <a:lvl1pPr>
              <a:defRPr sz="1100">
                <a:latin typeface="Helvetica"/>
                <a:cs typeface="Helvetica"/>
              </a:defRPr>
            </a:lvl1pPr>
          </a:lstStyle>
          <a:p>
            <a:endParaRPr lang="en-JM"/>
          </a:p>
        </p:txBody>
      </p:sp>
      <p:sp>
        <p:nvSpPr>
          <p:cNvPr id="10" name="Picture Placeholder 27"/>
          <p:cNvSpPr>
            <a:spLocks noGrp="1"/>
          </p:cNvSpPr>
          <p:nvPr>
            <p:ph type="pic" sz="quarter" idx="27"/>
          </p:nvPr>
        </p:nvSpPr>
        <p:spPr>
          <a:xfrm>
            <a:off x="6858000" y="1981200"/>
            <a:ext cx="2286000" cy="3230880"/>
          </a:xfrm>
        </p:spPr>
        <p:txBody>
          <a:bodyPr>
            <a:normAutofit/>
          </a:bodyPr>
          <a:lstStyle>
            <a:lvl1pPr>
              <a:defRPr sz="1100">
                <a:latin typeface="Helvetica"/>
                <a:cs typeface="Helvetica"/>
              </a:defRPr>
            </a:lvl1pPr>
          </a:lstStyle>
          <a:p>
            <a:endParaRPr lang="en-JM" dirty="0"/>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3" name="Text Placeholder 17"/>
          <p:cNvSpPr>
            <a:spLocks noGrp="1"/>
          </p:cNvSpPr>
          <p:nvPr>
            <p:ph type="body" sz="quarter" idx="28"/>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42974699"/>
      </p:ext>
    </p:extLst>
  </p:cSld>
  <p:clrMapOvr>
    <a:masterClrMapping/>
  </p:clrMapOvr>
  <p:transition xmlns:p14="http://schemas.microsoft.com/office/powerpoint/2010/mai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13" name="Picture Placeholder 28"/>
          <p:cNvSpPr>
            <a:spLocks noGrp="1" noChangeAspect="1"/>
          </p:cNvSpPr>
          <p:nvPr>
            <p:ph type="pic" sz="quarter" idx="50"/>
          </p:nvPr>
        </p:nvSpPr>
        <p:spPr>
          <a:xfrm>
            <a:off x="609600"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5" name="Picture Placeholder 28"/>
          <p:cNvSpPr>
            <a:spLocks noGrp="1" noChangeAspect="1"/>
          </p:cNvSpPr>
          <p:nvPr>
            <p:ph type="pic" sz="quarter" idx="51"/>
          </p:nvPr>
        </p:nvSpPr>
        <p:spPr>
          <a:xfrm>
            <a:off x="2463001"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6" name="Picture Placeholder 28"/>
          <p:cNvSpPr>
            <a:spLocks noGrp="1" noChangeAspect="1"/>
          </p:cNvSpPr>
          <p:nvPr>
            <p:ph type="pic" sz="quarter" idx="52"/>
          </p:nvPr>
        </p:nvSpPr>
        <p:spPr>
          <a:xfrm>
            <a:off x="4346448"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7" name="Picture Placeholder 28"/>
          <p:cNvSpPr>
            <a:spLocks noGrp="1" noChangeAspect="1"/>
          </p:cNvSpPr>
          <p:nvPr>
            <p:ph type="pic" sz="quarter" idx="53"/>
          </p:nvPr>
        </p:nvSpPr>
        <p:spPr>
          <a:xfrm>
            <a:off x="6273001"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8" name="Text Placeholder 3"/>
          <p:cNvSpPr>
            <a:spLocks noGrp="1"/>
          </p:cNvSpPr>
          <p:nvPr>
            <p:ph type="body" sz="quarter" idx="57"/>
          </p:nvPr>
        </p:nvSpPr>
        <p:spPr>
          <a:xfrm>
            <a:off x="2514600"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9" name="Text Placeholder 3"/>
          <p:cNvSpPr>
            <a:spLocks noGrp="1"/>
          </p:cNvSpPr>
          <p:nvPr>
            <p:ph type="body" sz="quarter" idx="58"/>
          </p:nvPr>
        </p:nvSpPr>
        <p:spPr>
          <a:xfrm>
            <a:off x="4419600"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0" name="Text Placeholder 3"/>
          <p:cNvSpPr>
            <a:spLocks noGrp="1"/>
          </p:cNvSpPr>
          <p:nvPr>
            <p:ph type="body" sz="quarter" idx="59"/>
          </p:nvPr>
        </p:nvSpPr>
        <p:spPr>
          <a:xfrm>
            <a:off x="6273001"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1" name="Text Placeholder 3"/>
          <p:cNvSpPr>
            <a:spLocks noGrp="1"/>
          </p:cNvSpPr>
          <p:nvPr>
            <p:ph type="body" sz="quarter" idx="60"/>
          </p:nvPr>
        </p:nvSpPr>
        <p:spPr>
          <a:xfrm>
            <a:off x="609600"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2" name="Text Placeholder 7"/>
          <p:cNvSpPr>
            <a:spLocks noGrp="1"/>
          </p:cNvSpPr>
          <p:nvPr>
            <p:ph type="body" sz="quarter" idx="61"/>
          </p:nvPr>
        </p:nvSpPr>
        <p:spPr>
          <a:xfrm>
            <a:off x="2514600"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3" name="Text Placeholder 7"/>
          <p:cNvSpPr>
            <a:spLocks noGrp="1"/>
          </p:cNvSpPr>
          <p:nvPr>
            <p:ph type="body" sz="quarter" idx="62"/>
          </p:nvPr>
        </p:nvSpPr>
        <p:spPr>
          <a:xfrm>
            <a:off x="4419600"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4" name="Text Placeholder 7"/>
          <p:cNvSpPr>
            <a:spLocks noGrp="1"/>
          </p:cNvSpPr>
          <p:nvPr>
            <p:ph type="body" sz="quarter" idx="63"/>
          </p:nvPr>
        </p:nvSpPr>
        <p:spPr>
          <a:xfrm>
            <a:off x="6273001"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5" name="Text Placeholder 7"/>
          <p:cNvSpPr>
            <a:spLocks noGrp="1"/>
          </p:cNvSpPr>
          <p:nvPr>
            <p:ph type="body" sz="quarter" idx="64"/>
          </p:nvPr>
        </p:nvSpPr>
        <p:spPr>
          <a:xfrm>
            <a:off x="609600"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27"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69286956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 Id="rId41" Type="http://schemas.openxmlformats.org/officeDocument/2006/relationships/hyperlink" Target="http://www.Noesis.com" TargetMode="External"/><Relationship Id="rId42" Type="http://schemas.openxmlformats.org/officeDocument/2006/relationships/image" Target="../media/image1.png"/><Relationship Id="rId43" Type="http://schemas.openxmlformats.org/officeDocument/2006/relationships/image" Target="../media/image2.png"/><Relationship Id="rId4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2006601"/>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2" name="Oval 11"/>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Helvetica"/>
              <a:cs typeface="Helvetica"/>
            </a:endParaRPr>
          </a:p>
        </p:txBody>
      </p:sp>
      <p:sp>
        <p:nvSpPr>
          <p:cNvPr id="13"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Helvetica"/>
                <a:cs typeface="Helvetica"/>
              </a:rPr>
              <a:pPr algn="ctr"/>
              <a:t>‹#›</a:t>
            </a:fld>
            <a:endParaRPr lang="en-US" sz="900" dirty="0">
              <a:solidFill>
                <a:srgbClr val="FFFFFF"/>
              </a:solidFill>
              <a:latin typeface="Helvetica"/>
              <a:cs typeface="Helvetica"/>
            </a:endParaRPr>
          </a:p>
        </p:txBody>
      </p:sp>
      <p:cxnSp>
        <p:nvCxnSpPr>
          <p:cNvPr id="8" name="Straight Connector 7"/>
          <p:cNvCxnSpPr/>
          <p:nvPr userDrawn="1"/>
        </p:nvCxnSpPr>
        <p:spPr>
          <a:xfrm>
            <a:off x="568200" y="1371600"/>
            <a:ext cx="395998" cy="0"/>
          </a:xfrm>
          <a:prstGeom prst="line">
            <a:avLst/>
          </a:prstGeom>
          <a:ln w="12700" cmpd="sng">
            <a:solidFill>
              <a:srgbClr val="343E48"/>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1706881" y="6373614"/>
            <a:ext cx="5100319" cy="253916"/>
          </a:xfrm>
          <a:prstGeom prst="rect">
            <a:avLst/>
          </a:prstGeom>
        </p:spPr>
        <p:txBody>
          <a:bodyPr wrap="square">
            <a:spAutoFit/>
          </a:bodyPr>
          <a:lstStyle/>
          <a:p>
            <a:r>
              <a:rPr lang="en-US" sz="1050" kern="1200" dirty="0" smtClean="0">
                <a:solidFill>
                  <a:srgbClr val="7F7F7F"/>
                </a:solidFill>
                <a:effectLst/>
                <a:latin typeface="Helvetica Light"/>
                <a:ea typeface="+mn-ea"/>
                <a:cs typeface="Helvetica Light"/>
              </a:rPr>
              <a:t>© 2016, Noesis   </a:t>
            </a:r>
            <a:r>
              <a:rPr lang="en-US" sz="1050" kern="1200" dirty="0" smtClean="0">
                <a:solidFill>
                  <a:srgbClr val="7F7F7F"/>
                </a:solidFill>
                <a:effectLst/>
                <a:latin typeface="Helvetica Light"/>
                <a:ea typeface="+mn-ea"/>
                <a:cs typeface="Helvetica Light"/>
                <a:hlinkClick r:id="rId41"/>
              </a:rPr>
              <a:t>www.Noesis.com</a:t>
            </a:r>
            <a:r>
              <a:rPr lang="en-US" sz="1050" kern="1200" dirty="0" smtClean="0">
                <a:solidFill>
                  <a:srgbClr val="7F7F7F"/>
                </a:solidFill>
                <a:effectLst/>
                <a:latin typeface="Helvetica Light"/>
                <a:ea typeface="+mn-ea"/>
                <a:cs typeface="Helvetica Light"/>
              </a:rPr>
              <a:t> </a:t>
            </a:r>
            <a:r>
              <a:rPr lang="en-US" sz="1050" kern="1200" baseline="0" dirty="0" smtClean="0">
                <a:solidFill>
                  <a:srgbClr val="7F7F7F"/>
                </a:solidFill>
                <a:effectLst/>
                <a:latin typeface="Helvetica Light"/>
                <a:ea typeface="+mn-ea"/>
                <a:cs typeface="Helvetica Light"/>
              </a:rPr>
              <a:t>           </a:t>
            </a:r>
            <a:r>
              <a:rPr lang="en-US" sz="1050" kern="1200" dirty="0" smtClean="0">
                <a:solidFill>
                  <a:srgbClr val="7F7F7F"/>
                </a:solidFill>
                <a:effectLst/>
                <a:latin typeface="Helvetica Light"/>
                <a:ea typeface="+mn-ea"/>
                <a:cs typeface="Helvetica Light"/>
              </a:rPr>
              <a:t>@</a:t>
            </a:r>
            <a:r>
              <a:rPr lang="en-US" sz="1050" kern="1200" dirty="0" err="1" smtClean="0">
                <a:solidFill>
                  <a:srgbClr val="7F7F7F"/>
                </a:solidFill>
                <a:effectLst/>
                <a:latin typeface="Helvetica Light"/>
                <a:ea typeface="+mn-ea"/>
                <a:cs typeface="Helvetica Light"/>
              </a:rPr>
              <a:t>NoesisFinancing</a:t>
            </a:r>
            <a:r>
              <a:rPr lang="en-US" sz="1050" kern="1200" dirty="0" smtClean="0">
                <a:solidFill>
                  <a:srgbClr val="7F7F7F"/>
                </a:solidFill>
                <a:effectLst/>
                <a:latin typeface="Helvetica Light"/>
                <a:ea typeface="+mn-ea"/>
                <a:cs typeface="Helvetica Light"/>
              </a:rPr>
              <a:t>           </a:t>
            </a:r>
            <a:r>
              <a:rPr lang="en-US" sz="1050" kern="1200" dirty="0" err="1" smtClean="0">
                <a:solidFill>
                  <a:srgbClr val="7F7F7F"/>
                </a:solidFill>
                <a:effectLst/>
                <a:latin typeface="Helvetica Light"/>
                <a:ea typeface="+mn-ea"/>
                <a:cs typeface="Helvetica Light"/>
              </a:rPr>
              <a:t>noesis</a:t>
            </a:r>
            <a:r>
              <a:rPr lang="en-US" sz="1050" kern="1200" dirty="0" smtClean="0">
                <a:solidFill>
                  <a:srgbClr val="7F7F7F"/>
                </a:solidFill>
                <a:effectLst/>
                <a:latin typeface="Helvetica Light"/>
                <a:ea typeface="+mn-ea"/>
                <a:cs typeface="Helvetica Light"/>
              </a:rPr>
              <a:t>-energy</a:t>
            </a:r>
            <a:endParaRPr lang="en-US" sz="1050" kern="1200" dirty="0">
              <a:solidFill>
                <a:srgbClr val="7F7F7F"/>
              </a:solidFill>
              <a:effectLst/>
              <a:latin typeface="Helvetica Light"/>
              <a:ea typeface="+mn-ea"/>
              <a:cs typeface="Helvetica Light"/>
            </a:endParaRPr>
          </a:p>
        </p:txBody>
      </p:sp>
      <p:pic>
        <p:nvPicPr>
          <p:cNvPr id="7" name="Picture 6" descr="twitter16.png"/>
          <p:cNvPicPr>
            <a:picLocks noChangeAspect="1"/>
          </p:cNvPicPr>
          <p:nvPr userDrawn="1"/>
        </p:nvPicPr>
        <p:blipFill>
          <a:blip r:embed="rId42">
            <a:alphaModFix amt="72000"/>
            <a:extLst>
              <a:ext uri="{28A0092B-C50C-407E-A947-70E740481C1C}">
                <a14:useLocalDpi xmlns:a14="http://schemas.microsoft.com/office/drawing/2010/main" val="0"/>
              </a:ext>
            </a:extLst>
          </a:blip>
          <a:stretch>
            <a:fillRect/>
          </a:stretch>
        </p:blipFill>
        <p:spPr>
          <a:xfrm>
            <a:off x="4066540" y="6430237"/>
            <a:ext cx="241300" cy="163066"/>
          </a:xfrm>
          <a:prstGeom prst="rect">
            <a:avLst/>
          </a:prstGeom>
        </p:spPr>
      </p:pic>
      <p:pic>
        <p:nvPicPr>
          <p:cNvPr id="11" name="Picture 10"/>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a:off x="5580380" y="6420077"/>
            <a:ext cx="241299" cy="163066"/>
          </a:xfrm>
          <a:prstGeom prst="rect">
            <a:avLst/>
          </a:prstGeom>
        </p:spPr>
      </p:pic>
      <p:pic>
        <p:nvPicPr>
          <p:cNvPr id="14" name="Picture 13"/>
          <p:cNvPicPr>
            <a:picLocks noChangeAspect="1"/>
          </p:cNvPicPr>
          <p:nvPr userDrawn="1"/>
        </p:nvPicPr>
        <p:blipFill>
          <a:blip r:embed="rId44" cstate="email">
            <a:extLst>
              <a:ext uri="{28A0092B-C50C-407E-A947-70E740481C1C}">
                <a14:useLocalDpi xmlns:a14="http://schemas.microsoft.com/office/drawing/2010/main"/>
              </a:ext>
            </a:extLst>
          </a:blip>
          <a:stretch>
            <a:fillRect/>
          </a:stretch>
        </p:blipFill>
        <p:spPr>
          <a:xfrm>
            <a:off x="6848088" y="6156960"/>
            <a:ext cx="1879352" cy="559806"/>
          </a:xfrm>
          <a:prstGeom prst="rect">
            <a:avLst/>
          </a:prstGeom>
        </p:spPr>
      </p:pic>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98" r:id="rId4"/>
    <p:sldLayoutId id="2147483699" r:id="rId5"/>
    <p:sldLayoutId id="2147483679" r:id="rId6"/>
    <p:sldLayoutId id="2147483688" r:id="rId7"/>
    <p:sldLayoutId id="2147483703" r:id="rId8"/>
    <p:sldLayoutId id="2147483686" r:id="rId9"/>
    <p:sldLayoutId id="2147483696" r:id="rId10"/>
    <p:sldLayoutId id="2147483684" r:id="rId11"/>
    <p:sldLayoutId id="2147483683" r:id="rId12"/>
    <p:sldLayoutId id="2147483682" r:id="rId13"/>
    <p:sldLayoutId id="2147483680" r:id="rId14"/>
    <p:sldLayoutId id="2147483681" r:id="rId15"/>
    <p:sldLayoutId id="2147483678" r:id="rId16"/>
    <p:sldLayoutId id="2147483705" r:id="rId17"/>
    <p:sldLayoutId id="2147483677" r:id="rId18"/>
    <p:sldLayoutId id="2147483672" r:id="rId19"/>
    <p:sldLayoutId id="2147483697" r:id="rId20"/>
    <p:sldLayoutId id="2147483702" r:id="rId21"/>
    <p:sldLayoutId id="2147483694" r:id="rId22"/>
    <p:sldLayoutId id="2147483671" r:id="rId23"/>
    <p:sldLayoutId id="2147483692" r:id="rId24"/>
    <p:sldLayoutId id="2147483669" r:id="rId25"/>
    <p:sldLayoutId id="2147483667" r:id="rId26"/>
    <p:sldLayoutId id="2147483701" r:id="rId27"/>
    <p:sldLayoutId id="2147483693" r:id="rId28"/>
    <p:sldLayoutId id="2147483665" r:id="rId29"/>
    <p:sldLayoutId id="2147483664" r:id="rId30"/>
    <p:sldLayoutId id="2147483700" r:id="rId31"/>
    <p:sldLayoutId id="2147483666" r:id="rId32"/>
    <p:sldLayoutId id="2147483660" r:id="rId33"/>
    <p:sldLayoutId id="2147483651" r:id="rId34"/>
    <p:sldLayoutId id="2147483652" r:id="rId35"/>
    <p:sldLayoutId id="2147483653" r:id="rId36"/>
    <p:sldLayoutId id="2147483654" r:id="rId37"/>
    <p:sldLayoutId id="2147483695" r:id="rId38"/>
    <p:sldLayoutId id="2147483655" r:id="rId39"/>
  </p:sldLayoutIdLst>
  <p:transition xmlns:p14="http://schemas.microsoft.com/office/powerpoint/2010/main" spd="slow">
    <p:push/>
  </p:transition>
  <p:timing>
    <p:tnLst>
      <p:par>
        <p:cTn xmlns:p14="http://schemas.microsoft.com/office/powerpoint/2010/main" id="1" dur="indefinite" restart="never" nodeType="tmRoot"/>
      </p:par>
    </p:tnLst>
  </p:timing>
  <p:hf hdr="0" dt="0"/>
  <p:txStyles>
    <p:titleStyle>
      <a:lvl1pPr algn="l" defTabSz="914400" rtl="0" eaLnBrk="1" latinLnBrk="0" hangingPunct="1">
        <a:spcBef>
          <a:spcPct val="0"/>
        </a:spcBef>
        <a:buNone/>
        <a:defRPr sz="3000" b="0" kern="1200">
          <a:solidFill>
            <a:srgbClr val="343E48"/>
          </a:solidFill>
          <a:latin typeface="Helvetica Light"/>
          <a:ea typeface="Calibri"/>
          <a:cs typeface="Helvetica Light"/>
        </a:defRPr>
      </a:lvl1pPr>
    </p:titleStyle>
    <p:body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3.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2.wdp"/><Relationship Id="rId8"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hyperlink" Target="https://encycle.noesis.com" TargetMode="External"/><Relationship Id="rId4"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3.wdp"/><Relationship Id="rId5" Type="http://schemas.openxmlformats.org/officeDocument/2006/relationships/image" Target="../media/image17.jpg"/><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0018085" cy="6857999"/>
          </a:xfrm>
        </p:spPr>
      </p:pic>
      <p:sp>
        <p:nvSpPr>
          <p:cNvPr id="5" name="Rectangle 4"/>
          <p:cNvSpPr/>
          <p:nvPr/>
        </p:nvSpPr>
        <p:spPr>
          <a:xfrm>
            <a:off x="0" y="0"/>
            <a:ext cx="10000247"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FFFFF"/>
              </a:solidFill>
              <a:latin typeface="Calibri"/>
            </a:endParaRPr>
          </a:p>
        </p:txBody>
      </p:sp>
      <p:sp>
        <p:nvSpPr>
          <p:cNvPr id="6" name="Title 1"/>
          <p:cNvSpPr>
            <a:spLocks noGrp="1"/>
          </p:cNvSpPr>
          <p:nvPr>
            <p:ph type="ctrTitle"/>
          </p:nvPr>
        </p:nvSpPr>
        <p:spPr>
          <a:xfrm>
            <a:off x="736599" y="2441102"/>
            <a:ext cx="8296801" cy="924398"/>
          </a:xfrm>
        </p:spPr>
        <p:txBody>
          <a:bodyPr>
            <a:normAutofit/>
          </a:bodyPr>
          <a:lstStyle/>
          <a:p>
            <a:r>
              <a:rPr lang="en-JM" sz="4000" dirty="0" smtClean="0">
                <a:latin typeface="Helvetica Light"/>
                <a:cs typeface="Helvetica Light"/>
              </a:rPr>
              <a:t>Getting Started with </a:t>
            </a:r>
            <a:endParaRPr lang="en-JM" sz="4000" dirty="0">
              <a:latin typeface="Helvetica Light"/>
              <a:cs typeface="Helvetica Light"/>
            </a:endParaRPr>
          </a:p>
        </p:txBody>
      </p:sp>
      <p:cxnSp>
        <p:nvCxnSpPr>
          <p:cNvPr id="17" name="Straight Connector 16"/>
          <p:cNvCxnSpPr>
            <a:stCxn id="5" idx="0"/>
          </p:cNvCxnSpPr>
          <p:nvPr/>
        </p:nvCxnSpPr>
        <p:spPr>
          <a:xfrm>
            <a:off x="5000124" y="0"/>
            <a:ext cx="8919" cy="2611212"/>
          </a:xfrm>
          <a:prstGeom prst="line">
            <a:avLst/>
          </a:prstGeom>
          <a:ln w="12700" cap="rnd" cmpd="sng">
            <a:solidFill>
              <a:srgbClr val="343E48"/>
            </a:solidFill>
            <a:prstDash val="dot"/>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stretch>
            <a:fillRect/>
          </a:stretch>
        </p:blipFill>
        <p:spPr>
          <a:xfrm>
            <a:off x="2754260" y="3283847"/>
            <a:ext cx="4492074" cy="1338065"/>
          </a:xfrm>
          <a:prstGeom prst="rect">
            <a:avLst/>
          </a:prstGeom>
        </p:spPr>
      </p:pic>
      <p:sp>
        <p:nvSpPr>
          <p:cNvPr id="12" name="Subtitle 2"/>
          <p:cNvSpPr txBox="1">
            <a:spLocks/>
          </p:cNvSpPr>
          <p:nvPr/>
        </p:nvSpPr>
        <p:spPr>
          <a:xfrm>
            <a:off x="1614207" y="4598798"/>
            <a:ext cx="6876909" cy="53895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rgbClr val="17375E"/>
                </a:solidFill>
                <a:latin typeface="Helvetica"/>
                <a:ea typeface="+mn-ea"/>
                <a:cs typeface="Helvetica"/>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Helvetica"/>
                <a:ea typeface="+mn-ea"/>
                <a:cs typeface="Helvetica"/>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Helvetica"/>
                <a:ea typeface="+mn-ea"/>
                <a:cs typeface="Helvetica"/>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Helvetica"/>
                <a:ea typeface="+mn-ea"/>
                <a:cs typeface="Helvetica"/>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Helvetica"/>
                <a:ea typeface="+mn-ea"/>
                <a:cs typeface="Helvetica"/>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JM" sz="2200" cap="all" spc="800" dirty="0" smtClean="0">
                <a:solidFill>
                  <a:schemeClr val="accent2"/>
                </a:solidFill>
                <a:latin typeface="Helvetica Light"/>
                <a:cs typeface="Helvetica Light"/>
              </a:rPr>
              <a:t>New User Training</a:t>
            </a:r>
          </a:p>
        </p:txBody>
      </p:sp>
    </p:spTree>
    <p:extLst>
      <p:ext uri="{BB962C8B-B14F-4D97-AF65-F5344CB8AC3E}">
        <p14:creationId xmlns:p14="http://schemas.microsoft.com/office/powerpoint/2010/main" val="346727607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We Fit in Your Process</a:t>
            </a:r>
            <a:endParaRPr lang="en-US" dirty="0"/>
          </a:p>
        </p:txBody>
      </p:sp>
      <p:sp>
        <p:nvSpPr>
          <p:cNvPr id="4" name="Text Placeholder 3"/>
          <p:cNvSpPr>
            <a:spLocks noGrp="1"/>
          </p:cNvSpPr>
          <p:nvPr>
            <p:ph type="body" sz="quarter" idx="24"/>
          </p:nvPr>
        </p:nvSpPr>
        <p:spPr/>
        <p:txBody>
          <a:bodyPr/>
          <a:lstStyle/>
          <a:p>
            <a:r>
              <a:rPr lang="en-US" dirty="0" smtClean="0"/>
              <a:t>FINANCE PROGRAM PLAN</a:t>
            </a:r>
            <a:endParaRPr lang="en-US" dirty="0"/>
          </a:p>
        </p:txBody>
      </p:sp>
      <p:graphicFrame>
        <p:nvGraphicFramePr>
          <p:cNvPr id="5" name="Diagram 4"/>
          <p:cNvGraphicFramePr/>
          <p:nvPr>
            <p:extLst>
              <p:ext uri="{D42A27DB-BD31-4B8C-83A1-F6EECF244321}">
                <p14:modId xmlns:p14="http://schemas.microsoft.com/office/powerpoint/2010/main" val="1693162320"/>
              </p:ext>
            </p:extLst>
          </p:nvPr>
        </p:nvGraphicFramePr>
        <p:xfrm>
          <a:off x="475309" y="1664970"/>
          <a:ext cx="8228824" cy="688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735423" y="3768216"/>
            <a:ext cx="1804684" cy="2299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 Placeholder 1"/>
          <p:cNvSpPr txBox="1">
            <a:spLocks/>
          </p:cNvSpPr>
          <p:nvPr/>
        </p:nvSpPr>
        <p:spPr>
          <a:xfrm>
            <a:off x="434821" y="2482575"/>
            <a:ext cx="2652990" cy="14913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Courier New" pitchFamily="49" charset="0"/>
              <a:buChar char="o"/>
              <a:defRPr sz="1100" kern="1200">
                <a:solidFill>
                  <a:srgbClr val="A6A6A6"/>
                </a:solidFill>
                <a:latin typeface="Helvetica"/>
                <a:ea typeface="+mn-ea"/>
                <a:cs typeface="Helvetica"/>
              </a:defRPr>
            </a:lvl1pPr>
            <a:lvl2pPr marL="742950" indent="-285750" algn="l" defTabSz="914400" rtl="0" eaLnBrk="1" latinLnBrk="0" hangingPunct="1">
              <a:spcBef>
                <a:spcPct val="20000"/>
              </a:spcBef>
              <a:buFont typeface="Sketch Rockwell" pitchFamily="2" charset="0"/>
              <a:buChar char="o"/>
              <a:defRPr sz="1400" kern="1200">
                <a:solidFill>
                  <a:schemeClr val="tx1">
                    <a:lumMod val="65000"/>
                    <a:lumOff val="35000"/>
                  </a:schemeClr>
                </a:solidFill>
                <a:latin typeface="Futura LT Book" pitchFamily="2" charset="0"/>
                <a:ea typeface="+mn-ea"/>
                <a:cs typeface="Helvetica"/>
              </a:defRPr>
            </a:lvl2pPr>
            <a:lvl3pPr marL="1143000" indent="-228600" algn="l" defTabSz="914400" rtl="0" eaLnBrk="1" latinLnBrk="0" hangingPunct="1">
              <a:spcBef>
                <a:spcPct val="20000"/>
              </a:spcBef>
              <a:buFont typeface="Sketch Rockwell" pitchFamily="2" charset="0"/>
              <a:buChar char="o"/>
              <a:defRPr sz="1200" kern="1200">
                <a:solidFill>
                  <a:schemeClr val="tx1">
                    <a:lumMod val="65000"/>
                    <a:lumOff val="35000"/>
                  </a:schemeClr>
                </a:solidFill>
                <a:latin typeface="Futura LT Book" pitchFamily="2" charset="0"/>
                <a:ea typeface="+mn-ea"/>
                <a:cs typeface="Helvetica"/>
              </a:defRPr>
            </a:lvl3pPr>
            <a:lvl4pPr marL="1600200" indent="-228600" algn="l" defTabSz="914400" rtl="0" eaLnBrk="1" latinLnBrk="0" hangingPunct="1">
              <a:spcBef>
                <a:spcPct val="20000"/>
              </a:spcBef>
              <a:buFont typeface="Sketch Rockwell" pitchFamily="2" charset="0"/>
              <a:buChar char="o"/>
              <a:defRPr sz="1100" kern="1200">
                <a:solidFill>
                  <a:schemeClr val="tx1">
                    <a:lumMod val="65000"/>
                    <a:lumOff val="35000"/>
                  </a:schemeClr>
                </a:solidFill>
                <a:latin typeface="Futura LT Book" pitchFamily="2" charset="0"/>
                <a:ea typeface="+mn-ea"/>
                <a:cs typeface="Helvetica"/>
              </a:defRPr>
            </a:lvl4pPr>
            <a:lvl5pPr marL="2057400" indent="-228600" algn="l" defTabSz="914400" rtl="0" eaLnBrk="1" latinLnBrk="0" hangingPunct="1">
              <a:spcBef>
                <a:spcPct val="20000"/>
              </a:spcBef>
              <a:buFont typeface="Sketch Rockwell" pitchFamily="2" charset="0"/>
              <a:buChar char="o"/>
              <a:defRPr sz="1100" kern="1200">
                <a:solidFill>
                  <a:schemeClr val="tx1">
                    <a:lumMod val="65000"/>
                    <a:lumOff val="35000"/>
                  </a:schemeClr>
                </a:solidFill>
                <a:latin typeface="Futura LT Book" pitchFamily="2" charset="0"/>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Courier New" pitchFamily="49" charset="0"/>
              <a:buNone/>
            </a:pPr>
            <a:r>
              <a:rPr lang="en-US" sz="1400" b="1" dirty="0" smtClean="0">
                <a:solidFill>
                  <a:schemeClr val="accent4"/>
                </a:solidFill>
              </a:rPr>
              <a:t>Download Sales Resources </a:t>
            </a:r>
          </a:p>
          <a:p>
            <a:pPr marL="0" indent="0">
              <a:buFont typeface="Courier New" pitchFamily="49" charset="0"/>
              <a:buNone/>
            </a:pPr>
            <a:r>
              <a:rPr lang="en-US" dirty="0" smtClean="0">
                <a:solidFill>
                  <a:schemeClr val="tx2"/>
                </a:solidFill>
              </a:rPr>
              <a:t>Use</a:t>
            </a:r>
            <a:r>
              <a:rPr lang="en-US" dirty="0">
                <a:solidFill>
                  <a:schemeClr val="tx2"/>
                </a:solidFill>
              </a:rPr>
              <a:t> </a:t>
            </a:r>
            <a:r>
              <a:rPr lang="en-US" dirty="0" smtClean="0">
                <a:solidFill>
                  <a:schemeClr val="tx2"/>
                </a:solidFill>
              </a:rPr>
              <a:t>when visiting a customer for the first time or re-visiting an existing customer. </a:t>
            </a:r>
            <a:r>
              <a:rPr lang="en-US" i="1" dirty="0" smtClean="0">
                <a:solidFill>
                  <a:schemeClr val="tx2"/>
                </a:solidFill>
              </a:rPr>
              <a:t>Before</a:t>
            </a:r>
            <a:r>
              <a:rPr lang="en-US" dirty="0" smtClean="0">
                <a:solidFill>
                  <a:schemeClr val="tx2"/>
                </a:solidFill>
              </a:rPr>
              <a:t> your customer is ready to see a quote.</a:t>
            </a:r>
            <a:endParaRPr lang="en-US" dirty="0">
              <a:solidFill>
                <a:schemeClr val="tx2"/>
              </a:solidFill>
            </a:endParaRPr>
          </a:p>
        </p:txBody>
      </p:sp>
      <p:sp>
        <p:nvSpPr>
          <p:cNvPr id="9" name="Text Placeholder 1"/>
          <p:cNvSpPr txBox="1">
            <a:spLocks/>
          </p:cNvSpPr>
          <p:nvPr/>
        </p:nvSpPr>
        <p:spPr>
          <a:xfrm>
            <a:off x="3208947" y="2495165"/>
            <a:ext cx="2652990" cy="10700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Courier New" pitchFamily="49" charset="0"/>
              <a:buChar char="o"/>
              <a:defRPr sz="1100" kern="1200">
                <a:solidFill>
                  <a:srgbClr val="A6A6A6"/>
                </a:solidFill>
                <a:latin typeface="Helvetica"/>
                <a:ea typeface="+mn-ea"/>
                <a:cs typeface="Helvetica"/>
              </a:defRPr>
            </a:lvl1pPr>
            <a:lvl2pPr marL="742950" indent="-285750" algn="l" defTabSz="914400" rtl="0" eaLnBrk="1" latinLnBrk="0" hangingPunct="1">
              <a:spcBef>
                <a:spcPct val="20000"/>
              </a:spcBef>
              <a:buFont typeface="Sketch Rockwell" pitchFamily="2" charset="0"/>
              <a:buChar char="o"/>
              <a:defRPr sz="1400" kern="1200">
                <a:solidFill>
                  <a:schemeClr val="tx1">
                    <a:lumMod val="65000"/>
                    <a:lumOff val="35000"/>
                  </a:schemeClr>
                </a:solidFill>
                <a:latin typeface="Futura LT Book" pitchFamily="2" charset="0"/>
                <a:ea typeface="+mn-ea"/>
                <a:cs typeface="Helvetica"/>
              </a:defRPr>
            </a:lvl2pPr>
            <a:lvl3pPr marL="1143000" indent="-228600" algn="l" defTabSz="914400" rtl="0" eaLnBrk="1" latinLnBrk="0" hangingPunct="1">
              <a:spcBef>
                <a:spcPct val="20000"/>
              </a:spcBef>
              <a:buFont typeface="Sketch Rockwell" pitchFamily="2" charset="0"/>
              <a:buChar char="o"/>
              <a:defRPr sz="1200" kern="1200">
                <a:solidFill>
                  <a:schemeClr val="tx1">
                    <a:lumMod val="65000"/>
                    <a:lumOff val="35000"/>
                  </a:schemeClr>
                </a:solidFill>
                <a:latin typeface="Futura LT Book" pitchFamily="2" charset="0"/>
                <a:ea typeface="+mn-ea"/>
                <a:cs typeface="Helvetica"/>
              </a:defRPr>
            </a:lvl3pPr>
            <a:lvl4pPr marL="1600200" indent="-228600" algn="l" defTabSz="914400" rtl="0" eaLnBrk="1" latinLnBrk="0" hangingPunct="1">
              <a:spcBef>
                <a:spcPct val="20000"/>
              </a:spcBef>
              <a:buFont typeface="Sketch Rockwell" pitchFamily="2" charset="0"/>
              <a:buChar char="o"/>
              <a:defRPr sz="1100" kern="1200">
                <a:solidFill>
                  <a:schemeClr val="tx1">
                    <a:lumMod val="65000"/>
                    <a:lumOff val="35000"/>
                  </a:schemeClr>
                </a:solidFill>
                <a:latin typeface="Futura LT Book" pitchFamily="2" charset="0"/>
                <a:ea typeface="+mn-ea"/>
                <a:cs typeface="Helvetica"/>
              </a:defRPr>
            </a:lvl4pPr>
            <a:lvl5pPr marL="2057400" indent="-228600" algn="l" defTabSz="914400" rtl="0" eaLnBrk="1" latinLnBrk="0" hangingPunct="1">
              <a:spcBef>
                <a:spcPct val="20000"/>
              </a:spcBef>
              <a:buFont typeface="Sketch Rockwell" pitchFamily="2" charset="0"/>
              <a:buChar char="o"/>
              <a:defRPr sz="1100" kern="1200">
                <a:solidFill>
                  <a:schemeClr val="tx1">
                    <a:lumMod val="65000"/>
                    <a:lumOff val="35000"/>
                  </a:schemeClr>
                </a:solidFill>
                <a:latin typeface="Futura LT Book" pitchFamily="2" charset="0"/>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smtClean="0">
                <a:solidFill>
                  <a:srgbClr val="3399CC"/>
                </a:solidFill>
              </a:rPr>
              <a:t>Executive Summary</a:t>
            </a:r>
          </a:p>
          <a:p>
            <a:pPr marL="0" indent="0">
              <a:buNone/>
            </a:pPr>
            <a:r>
              <a:rPr lang="en-US" dirty="0" smtClean="0">
                <a:solidFill>
                  <a:srgbClr val="2E2E2E"/>
                </a:solidFill>
              </a:rPr>
              <a:t>The document includes </a:t>
            </a:r>
            <a:r>
              <a:rPr lang="en-US" dirty="0">
                <a:solidFill>
                  <a:srgbClr val="2E2E2E"/>
                </a:solidFill>
              </a:rPr>
              <a:t>an investment analysis and monthly payment </a:t>
            </a:r>
            <a:r>
              <a:rPr lang="en-US" dirty="0" smtClean="0">
                <a:solidFill>
                  <a:srgbClr val="2E2E2E"/>
                </a:solidFill>
              </a:rPr>
              <a:t>options. Add </a:t>
            </a:r>
            <a:r>
              <a:rPr lang="en-US" dirty="0">
                <a:solidFill>
                  <a:srgbClr val="2E2E2E"/>
                </a:solidFill>
              </a:rPr>
              <a:t>to your existing quote/proposal for a customer.</a:t>
            </a:r>
          </a:p>
        </p:txBody>
      </p:sp>
      <p:sp>
        <p:nvSpPr>
          <p:cNvPr id="11" name="Text Placeholder 1"/>
          <p:cNvSpPr txBox="1">
            <a:spLocks/>
          </p:cNvSpPr>
          <p:nvPr/>
        </p:nvSpPr>
        <p:spPr>
          <a:xfrm>
            <a:off x="5830192" y="2521140"/>
            <a:ext cx="2955726" cy="19831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Courier New" pitchFamily="49" charset="0"/>
              <a:buChar char="o"/>
              <a:defRPr sz="1100" kern="1200">
                <a:solidFill>
                  <a:srgbClr val="A6A6A6"/>
                </a:solidFill>
                <a:latin typeface="Helvetica"/>
                <a:ea typeface="+mn-ea"/>
                <a:cs typeface="Helvetica"/>
              </a:defRPr>
            </a:lvl1pPr>
            <a:lvl2pPr marL="742950" indent="-285750" algn="l" defTabSz="914400" rtl="0" eaLnBrk="1" latinLnBrk="0" hangingPunct="1">
              <a:spcBef>
                <a:spcPct val="20000"/>
              </a:spcBef>
              <a:buFont typeface="Sketch Rockwell" pitchFamily="2" charset="0"/>
              <a:buChar char="o"/>
              <a:defRPr sz="1400" kern="1200">
                <a:solidFill>
                  <a:schemeClr val="tx1">
                    <a:lumMod val="65000"/>
                    <a:lumOff val="35000"/>
                  </a:schemeClr>
                </a:solidFill>
                <a:latin typeface="Futura LT Book" pitchFamily="2" charset="0"/>
                <a:ea typeface="+mn-ea"/>
                <a:cs typeface="Helvetica"/>
              </a:defRPr>
            </a:lvl2pPr>
            <a:lvl3pPr marL="1143000" indent="-228600" algn="l" defTabSz="914400" rtl="0" eaLnBrk="1" latinLnBrk="0" hangingPunct="1">
              <a:spcBef>
                <a:spcPct val="20000"/>
              </a:spcBef>
              <a:buFont typeface="Sketch Rockwell" pitchFamily="2" charset="0"/>
              <a:buChar char="o"/>
              <a:defRPr sz="1200" kern="1200">
                <a:solidFill>
                  <a:schemeClr val="tx1">
                    <a:lumMod val="65000"/>
                    <a:lumOff val="35000"/>
                  </a:schemeClr>
                </a:solidFill>
                <a:latin typeface="Futura LT Book" pitchFamily="2" charset="0"/>
                <a:ea typeface="+mn-ea"/>
                <a:cs typeface="Helvetica"/>
              </a:defRPr>
            </a:lvl3pPr>
            <a:lvl4pPr marL="1600200" indent="-228600" algn="l" defTabSz="914400" rtl="0" eaLnBrk="1" latinLnBrk="0" hangingPunct="1">
              <a:spcBef>
                <a:spcPct val="20000"/>
              </a:spcBef>
              <a:buFont typeface="Sketch Rockwell" pitchFamily="2" charset="0"/>
              <a:buChar char="o"/>
              <a:defRPr sz="1100" kern="1200">
                <a:solidFill>
                  <a:schemeClr val="tx1">
                    <a:lumMod val="65000"/>
                    <a:lumOff val="35000"/>
                  </a:schemeClr>
                </a:solidFill>
                <a:latin typeface="Futura LT Book" pitchFamily="2" charset="0"/>
                <a:ea typeface="+mn-ea"/>
                <a:cs typeface="Helvetica"/>
              </a:defRPr>
            </a:lvl4pPr>
            <a:lvl5pPr marL="2057400" indent="-228600" algn="l" defTabSz="914400" rtl="0" eaLnBrk="1" latinLnBrk="0" hangingPunct="1">
              <a:spcBef>
                <a:spcPct val="20000"/>
              </a:spcBef>
              <a:buFont typeface="Sketch Rockwell" pitchFamily="2" charset="0"/>
              <a:buChar char="o"/>
              <a:defRPr sz="1100" kern="1200">
                <a:solidFill>
                  <a:schemeClr val="tx1">
                    <a:lumMod val="65000"/>
                    <a:lumOff val="35000"/>
                  </a:schemeClr>
                </a:solidFill>
                <a:latin typeface="Futura LT Book" pitchFamily="2" charset="0"/>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5">
                    <a:lumMod val="75000"/>
                  </a:schemeClr>
                </a:solidFill>
              </a:rPr>
              <a:t>Customer Webpage</a:t>
            </a:r>
          </a:p>
          <a:p>
            <a:pPr marL="0" indent="0">
              <a:spcBef>
                <a:spcPts val="600"/>
              </a:spcBef>
              <a:buNone/>
            </a:pPr>
            <a:r>
              <a:rPr lang="en-US" b="1" u="sng" dirty="0">
                <a:solidFill>
                  <a:srgbClr val="2E2E2E"/>
                </a:solidFill>
              </a:rPr>
              <a:t>Share Online</a:t>
            </a:r>
            <a:r>
              <a:rPr lang="en-US" dirty="0">
                <a:solidFill>
                  <a:srgbClr val="2E2E2E"/>
                </a:solidFill>
              </a:rPr>
              <a:t>: after presenting, share an online version with the Customer.  Login to your portal &amp; use the Email button</a:t>
            </a:r>
          </a:p>
          <a:p>
            <a:pPr marL="0" indent="0">
              <a:spcBef>
                <a:spcPts val="600"/>
              </a:spcBef>
              <a:buNone/>
            </a:pPr>
            <a:r>
              <a:rPr lang="en-US" dirty="0">
                <a:solidFill>
                  <a:srgbClr val="2E2E2E"/>
                </a:solidFill>
              </a:rPr>
              <a:t>Customer can review cash flows and apply for credit </a:t>
            </a:r>
          </a:p>
          <a:p>
            <a:pPr marL="0" indent="0">
              <a:spcBef>
                <a:spcPts val="600"/>
              </a:spcBef>
              <a:buNone/>
            </a:pPr>
            <a:r>
              <a:rPr lang="en-US" b="1" u="sng" dirty="0">
                <a:solidFill>
                  <a:srgbClr val="2E2E2E"/>
                </a:solidFill>
              </a:rPr>
              <a:t>Get Updates</a:t>
            </a:r>
            <a:r>
              <a:rPr lang="en-US" dirty="0">
                <a:solidFill>
                  <a:srgbClr val="2E2E2E"/>
                </a:solidFill>
              </a:rPr>
              <a:t>: receive email updates when your Customer views the portal </a:t>
            </a:r>
          </a:p>
          <a:p>
            <a:endParaRPr lang="en-US" dirty="0"/>
          </a:p>
          <a:p>
            <a:endParaRPr lang="en-US" dirty="0"/>
          </a:p>
        </p:txBody>
      </p:sp>
      <p:pic>
        <p:nvPicPr>
          <p:cNvPr id="13" name="Picture 12"/>
          <p:cNvPicPr>
            <a:picLocks noChangeAspect="1"/>
          </p:cNvPicPr>
          <p:nvPr/>
        </p:nvPicPr>
        <p:blipFill>
          <a:blip r:embed="rId8"/>
          <a:stretch>
            <a:fillRect/>
          </a:stretch>
        </p:blipFill>
        <p:spPr>
          <a:xfrm>
            <a:off x="3422141" y="3624784"/>
            <a:ext cx="1908475" cy="2459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rotWithShape="1">
          <a:blip r:embed="rId9"/>
          <a:srcRect b="36491"/>
          <a:stretch/>
        </p:blipFill>
        <p:spPr>
          <a:xfrm>
            <a:off x="5901843" y="4341862"/>
            <a:ext cx="2526547" cy="1654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159079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1</a:t>
            </a:r>
            <a:endParaRPr lang="en-US" dirty="0"/>
          </a:p>
        </p:txBody>
      </p:sp>
      <p:pic>
        <p:nvPicPr>
          <p:cNvPr id="15" name="Picture 14"/>
          <p:cNvPicPr/>
          <p:nvPr/>
        </p:nvPicPr>
        <p:blipFill rotWithShape="1">
          <a:blip r:embed="rId3"/>
          <a:srcRect t="59972"/>
          <a:stretch/>
        </p:blipFill>
        <p:spPr>
          <a:xfrm>
            <a:off x="376804" y="3180817"/>
            <a:ext cx="8362082" cy="2293548"/>
          </a:xfrm>
          <a:prstGeom prst="rect">
            <a:avLst/>
          </a:prstGeom>
          <a:ln>
            <a:noFill/>
          </a:ln>
        </p:spPr>
      </p:pic>
      <p:sp>
        <p:nvSpPr>
          <p:cNvPr id="16" name="Rectangle 15"/>
          <p:cNvSpPr/>
          <p:nvPr/>
        </p:nvSpPr>
        <p:spPr>
          <a:xfrm>
            <a:off x="371418" y="1493653"/>
            <a:ext cx="8367468" cy="466584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7199" y="1632895"/>
            <a:ext cx="7691378" cy="1815882"/>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Payment Advantage for Building Equipment</a:t>
            </a:r>
            <a:endParaRPr lang="en-US" sz="2400" spc="9" dirty="0" smtClean="0">
              <a:solidFill>
                <a:srgbClr val="3B4045"/>
              </a:solidFill>
              <a:latin typeface="crocodoc-ZZVA2d-inv-f91" charset="0"/>
            </a:endParaRPr>
          </a:p>
          <a:p>
            <a:pPr>
              <a:spcAft>
                <a:spcPts val="600"/>
              </a:spcAft>
              <a:buClr>
                <a:schemeClr val="accent4"/>
              </a:buClr>
            </a:pPr>
            <a:r>
              <a:rPr lang="en-US" b="1" dirty="0" smtClean="0">
                <a:solidFill>
                  <a:srgbClr val="3B4045"/>
                </a:solidFill>
                <a:latin typeface="Helvetica"/>
                <a:cs typeface="Helvetica"/>
              </a:rPr>
              <a:t>About: </a:t>
            </a:r>
            <a:r>
              <a:rPr lang="en-US" dirty="0" smtClean="0">
                <a:solidFill>
                  <a:srgbClr val="3B4045"/>
                </a:solidFill>
                <a:latin typeface="Helvetica"/>
                <a:cs typeface="Helvetica"/>
              </a:rPr>
              <a:t>Standard equipment financing with market competitive rates</a:t>
            </a:r>
          </a:p>
          <a:p>
            <a:pPr>
              <a:spcAft>
                <a:spcPts val="600"/>
              </a:spcAft>
              <a:buClr>
                <a:schemeClr val="accent4"/>
              </a:buClr>
            </a:pPr>
            <a:r>
              <a:rPr lang="en-US" b="1" dirty="0" smtClean="0">
                <a:solidFill>
                  <a:srgbClr val="3B4045"/>
                </a:solidFill>
                <a:latin typeface="Helvetica"/>
                <a:cs typeface="Helvetica"/>
              </a:rPr>
              <a:t>When to Use: </a:t>
            </a:r>
            <a:r>
              <a:rPr lang="en-US" dirty="0" smtClean="0">
                <a:solidFill>
                  <a:srgbClr val="3B4045"/>
                </a:solidFill>
                <a:latin typeface="Helvetica"/>
                <a:cs typeface="Helvetica"/>
              </a:rPr>
              <a:t>Plan/Spec, Cost Already Presented</a:t>
            </a:r>
            <a:endParaRPr lang="en-US" sz="1600" dirty="0" smtClean="0">
              <a:solidFill>
                <a:srgbClr val="3B4045"/>
              </a:solidFill>
              <a:latin typeface="crocodoc-ZZVA2d-inv-f91" charset="0"/>
            </a:endParaRPr>
          </a:p>
          <a:p>
            <a:pPr marL="285750" indent="-285750">
              <a:spcAft>
                <a:spcPts val="600"/>
              </a:spcAft>
              <a:buClr>
                <a:schemeClr val="accent4"/>
              </a:buClr>
              <a:buFont typeface="Wingdings" charset="2"/>
              <a:buChar char="ü"/>
            </a:pPr>
            <a:endParaRPr lang="en-US" sz="1600" dirty="0" smtClean="0">
              <a:solidFill>
                <a:srgbClr val="3B4045"/>
              </a:solidFill>
              <a:latin typeface="crocodoc-ZZVA2d-inv-f91" charset="0"/>
            </a:endParaRPr>
          </a:p>
          <a:p>
            <a:pPr marL="285750" indent="-285750">
              <a:spcAft>
                <a:spcPts val="600"/>
              </a:spcAft>
              <a:buClr>
                <a:schemeClr val="accent4"/>
              </a:buClr>
              <a:buFont typeface="Wingdings" charset="2"/>
              <a:buChar char="ü"/>
            </a:pPr>
            <a:endParaRPr lang="en-US" sz="1600" dirty="0" smtClean="0">
              <a:solidFill>
                <a:srgbClr val="3B4045"/>
              </a:solidFill>
              <a:latin typeface="crocodoc-ZZVA2d-inv-f85" charset="0"/>
            </a:endParaRPr>
          </a:p>
        </p:txBody>
      </p:sp>
      <p:sp>
        <p:nvSpPr>
          <p:cNvPr id="6"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22355884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2</a:t>
            </a:r>
            <a:endParaRPr lang="en-US" dirty="0"/>
          </a:p>
        </p:txBody>
      </p:sp>
      <p:pic>
        <p:nvPicPr>
          <p:cNvPr id="18" name="Picture 17"/>
          <p:cNvPicPr/>
          <p:nvPr/>
        </p:nvPicPr>
        <p:blipFill rotWithShape="1">
          <a:blip r:embed="rId3"/>
          <a:srcRect t="67054"/>
          <a:stretch/>
        </p:blipFill>
        <p:spPr>
          <a:xfrm>
            <a:off x="436068" y="3796621"/>
            <a:ext cx="8464864" cy="1909507"/>
          </a:xfrm>
          <a:prstGeom prst="rect">
            <a:avLst/>
          </a:prstGeom>
        </p:spPr>
      </p:pic>
      <p:sp>
        <p:nvSpPr>
          <p:cNvPr id="4" name="Rectangle 3"/>
          <p:cNvSpPr/>
          <p:nvPr/>
        </p:nvSpPr>
        <p:spPr>
          <a:xfrm>
            <a:off x="353633" y="1510793"/>
            <a:ext cx="8408401" cy="47510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1600200"/>
            <a:ext cx="8200664" cy="2369880"/>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Energy Advantage for Municipalities </a:t>
            </a:r>
            <a:endParaRPr lang="en-US" sz="2800" spc="9" dirty="0" smtClean="0">
              <a:solidFill>
                <a:srgbClr val="3B4045"/>
              </a:solidFill>
              <a:latin typeface="Helvetica"/>
              <a:cs typeface="Helvetica"/>
            </a:endParaRPr>
          </a:p>
          <a:p>
            <a:pPr>
              <a:spcAft>
                <a:spcPts val="600"/>
              </a:spcAft>
              <a:buClr>
                <a:schemeClr val="accent4"/>
              </a:buClr>
            </a:pPr>
            <a:r>
              <a:rPr lang="en-US" b="1" spc="9" dirty="0" smtClean="0">
                <a:solidFill>
                  <a:srgbClr val="3B4045"/>
                </a:solidFill>
                <a:latin typeface="Helvetica"/>
                <a:cs typeface="Helvetica"/>
              </a:rPr>
              <a:t>About: </a:t>
            </a:r>
            <a:r>
              <a:rPr lang="en-US" spc="9" dirty="0" smtClean="0">
                <a:solidFill>
                  <a:srgbClr val="3B4045"/>
                </a:solidFill>
                <a:latin typeface="Helvetica"/>
                <a:cs typeface="Helvetica"/>
              </a:rPr>
              <a:t>Tax-exempt financing for Municipal Entities with preferred terms. Credit </a:t>
            </a:r>
            <a:r>
              <a:rPr lang="en-US" spc="9" dirty="0">
                <a:solidFill>
                  <a:srgbClr val="3B4045"/>
                </a:solidFill>
                <a:latin typeface="Helvetica"/>
                <a:cs typeface="Helvetica"/>
              </a:rPr>
              <a:t>available from $</a:t>
            </a:r>
            <a:r>
              <a:rPr lang="en-US" spc="9" dirty="0" smtClean="0">
                <a:solidFill>
                  <a:srgbClr val="3B4045"/>
                </a:solidFill>
                <a:latin typeface="Helvetica"/>
                <a:cs typeface="Helvetica"/>
              </a:rPr>
              <a:t>10,000 </a:t>
            </a:r>
            <a:r>
              <a:rPr lang="en-US" spc="9" dirty="0">
                <a:solidFill>
                  <a:srgbClr val="3B4045"/>
                </a:solidFill>
                <a:latin typeface="Helvetica"/>
                <a:cs typeface="Helvetica"/>
              </a:rPr>
              <a:t>to </a:t>
            </a:r>
            <a:r>
              <a:rPr lang="en-US" spc="9" dirty="0" smtClean="0">
                <a:solidFill>
                  <a:srgbClr val="3B4045"/>
                </a:solidFill>
                <a:latin typeface="Helvetica"/>
                <a:cs typeface="Helvetica"/>
              </a:rPr>
              <a:t>$</a:t>
            </a:r>
            <a:r>
              <a:rPr lang="en-US" dirty="0" smtClean="0">
                <a:solidFill>
                  <a:srgbClr val="3B4045"/>
                </a:solidFill>
                <a:latin typeface="Helvetica"/>
                <a:cs typeface="Helvetica"/>
              </a:rPr>
              <a:t>100 Million.</a:t>
            </a:r>
            <a:endParaRPr lang="en-US" spc="13"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When to </a:t>
            </a:r>
            <a:r>
              <a:rPr lang="en-US" b="1" dirty="0">
                <a:solidFill>
                  <a:srgbClr val="3B4045"/>
                </a:solidFill>
                <a:latin typeface="Helvetica"/>
                <a:cs typeface="Helvetica"/>
              </a:rPr>
              <a:t>Use: </a:t>
            </a:r>
            <a:r>
              <a:rPr lang="en-US" dirty="0">
                <a:solidFill>
                  <a:srgbClr val="3B4045"/>
                </a:solidFill>
                <a:latin typeface="Helvetica"/>
                <a:cs typeface="Helvetica"/>
              </a:rPr>
              <a:t>The</a:t>
            </a:r>
            <a:r>
              <a:rPr lang="en-US" b="1" dirty="0">
                <a:solidFill>
                  <a:srgbClr val="3B4045"/>
                </a:solidFill>
                <a:latin typeface="Helvetica"/>
                <a:cs typeface="Helvetica"/>
              </a:rPr>
              <a:t> </a:t>
            </a:r>
            <a:r>
              <a:rPr lang="en-US" dirty="0">
                <a:solidFill>
                  <a:srgbClr val="3B4045"/>
                </a:solidFill>
                <a:latin typeface="Helvetica"/>
                <a:cs typeface="Helvetica"/>
              </a:rPr>
              <a:t>Noesis Performance Rebate allows you to guarantee savings, we perform third party M&amp;</a:t>
            </a:r>
            <a:r>
              <a:rPr lang="en-US" dirty="0" smtClean="0">
                <a:solidFill>
                  <a:srgbClr val="3B4045"/>
                </a:solidFill>
                <a:latin typeface="Helvetica"/>
                <a:cs typeface="Helvetica"/>
              </a:rPr>
              <a:t>V</a:t>
            </a:r>
          </a:p>
          <a:p>
            <a:pPr>
              <a:spcAft>
                <a:spcPts val="600"/>
              </a:spcAft>
              <a:buClr>
                <a:schemeClr val="accent4"/>
              </a:buClr>
            </a:pPr>
            <a:endParaRPr lang="en-US" sz="1600" dirty="0" smtClean="0">
              <a:solidFill>
                <a:srgbClr val="3B4045"/>
              </a:solidFill>
              <a:latin typeface="Helvetica"/>
              <a:cs typeface="Helvetica"/>
            </a:endParaRPr>
          </a:p>
          <a:p>
            <a:pPr>
              <a:spcAft>
                <a:spcPts val="600"/>
              </a:spcAft>
              <a:buClr>
                <a:schemeClr val="accent4"/>
              </a:buClr>
            </a:pPr>
            <a:endParaRPr lang="en-US" sz="1600" dirty="0" smtClean="0">
              <a:solidFill>
                <a:srgbClr val="3B4045"/>
              </a:solidFill>
              <a:latin typeface="Helvetica"/>
              <a:cs typeface="Helvetica"/>
            </a:endParaRPr>
          </a:p>
        </p:txBody>
      </p:sp>
      <p:sp>
        <p:nvSpPr>
          <p:cNvPr id="7"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1984042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3</a:t>
            </a:r>
            <a:endParaRPr lang="en-US" dirty="0"/>
          </a:p>
        </p:txBody>
      </p:sp>
      <p:sp>
        <p:nvSpPr>
          <p:cNvPr id="4" name="Rectangle 3"/>
          <p:cNvSpPr/>
          <p:nvPr/>
        </p:nvSpPr>
        <p:spPr>
          <a:xfrm>
            <a:off x="353633" y="1510793"/>
            <a:ext cx="8408401" cy="47510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1600200"/>
            <a:ext cx="8200664" cy="1877437"/>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Payment Advantage Plus for Lighting &amp; Controls</a:t>
            </a:r>
            <a:endParaRPr lang="en-US" sz="2400" spc="9"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About: </a:t>
            </a:r>
            <a:r>
              <a:rPr lang="en-US" dirty="0" smtClean="0">
                <a:solidFill>
                  <a:srgbClr val="3B4045"/>
                </a:solidFill>
                <a:latin typeface="Helvetica"/>
                <a:cs typeface="Helvetica"/>
              </a:rPr>
              <a:t>Promotional Financing Package to Create a Competitive Advantage</a:t>
            </a:r>
          </a:p>
          <a:p>
            <a:pPr>
              <a:spcAft>
                <a:spcPts val="600"/>
              </a:spcAft>
              <a:buClr>
                <a:schemeClr val="accent4"/>
              </a:buClr>
            </a:pPr>
            <a:r>
              <a:rPr lang="en-US" b="1" dirty="0" smtClean="0">
                <a:solidFill>
                  <a:srgbClr val="3B4045"/>
                </a:solidFill>
                <a:latin typeface="Helvetica"/>
                <a:cs typeface="Helvetica"/>
              </a:rPr>
              <a:t>When to Use: </a:t>
            </a:r>
            <a:r>
              <a:rPr lang="en-US" dirty="0">
                <a:solidFill>
                  <a:srgbClr val="3B4045"/>
                </a:solidFill>
                <a:latin typeface="Helvetica"/>
                <a:cs typeface="Helvetica"/>
              </a:rPr>
              <a:t>Pepsi Challenge, Phased vs. Financed, Negotiated Work</a:t>
            </a:r>
          </a:p>
          <a:p>
            <a:pPr marL="285750" indent="-285750">
              <a:spcAft>
                <a:spcPts val="600"/>
              </a:spcAft>
              <a:buClr>
                <a:schemeClr val="accent4"/>
              </a:buClr>
              <a:buFont typeface="Wingdings" charset="2"/>
              <a:buChar char="ü"/>
            </a:pPr>
            <a:endParaRPr lang="en-US" dirty="0" smtClean="0">
              <a:solidFill>
                <a:srgbClr val="3B4045"/>
              </a:solidFill>
              <a:latin typeface="Helvetica"/>
              <a:cs typeface="Helvetica"/>
            </a:endParaRPr>
          </a:p>
          <a:p>
            <a:pPr marL="285750" indent="-285750">
              <a:spcAft>
                <a:spcPts val="600"/>
              </a:spcAft>
              <a:buClr>
                <a:schemeClr val="accent4"/>
              </a:buClr>
              <a:buFont typeface="Wingdings" charset="2"/>
              <a:buChar char="ü"/>
            </a:pPr>
            <a:endParaRPr lang="en-US" dirty="0" smtClean="0">
              <a:solidFill>
                <a:srgbClr val="3B4045"/>
              </a:solidFill>
              <a:latin typeface="Helvetica"/>
              <a:cs typeface="Helvetica"/>
            </a:endParaRPr>
          </a:p>
        </p:txBody>
      </p:sp>
      <p:pic>
        <p:nvPicPr>
          <p:cNvPr id="8" name="Picture 7"/>
          <p:cNvPicPr>
            <a:picLocks noChangeAspect="1"/>
          </p:cNvPicPr>
          <p:nvPr/>
        </p:nvPicPr>
        <p:blipFill rotWithShape="1">
          <a:blip r:embed="rId2"/>
          <a:srcRect t="10859" r="719" b="6036"/>
          <a:stretch/>
        </p:blipFill>
        <p:spPr>
          <a:xfrm>
            <a:off x="432260" y="3307661"/>
            <a:ext cx="8225249" cy="752318"/>
          </a:xfrm>
          <a:prstGeom prst="rect">
            <a:avLst/>
          </a:prstGeom>
        </p:spPr>
      </p:pic>
      <p:sp>
        <p:nvSpPr>
          <p:cNvPr id="7"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10875525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4</a:t>
            </a:r>
            <a:endParaRPr lang="en-US" dirty="0"/>
          </a:p>
        </p:txBody>
      </p:sp>
      <p:sp>
        <p:nvSpPr>
          <p:cNvPr id="4" name="Rectangle 3"/>
          <p:cNvSpPr/>
          <p:nvPr/>
        </p:nvSpPr>
        <p:spPr>
          <a:xfrm>
            <a:off x="353633" y="1510793"/>
            <a:ext cx="8408401" cy="47510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1600200"/>
            <a:ext cx="8200664" cy="1769715"/>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Payment Advantage for HVAC</a:t>
            </a:r>
            <a:endParaRPr lang="en-US" sz="2400" spc="9"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About: </a:t>
            </a:r>
            <a:r>
              <a:rPr lang="en-US" dirty="0" smtClean="0">
                <a:solidFill>
                  <a:srgbClr val="3B4045"/>
                </a:solidFill>
                <a:latin typeface="Helvetica"/>
                <a:cs typeface="Helvetica"/>
              </a:rPr>
              <a:t>Promotional Financing Package to Create a Competitive Advantage. Longer terms to match HVAC equipment life and paybacks</a:t>
            </a:r>
          </a:p>
          <a:p>
            <a:pPr>
              <a:spcAft>
                <a:spcPts val="600"/>
              </a:spcAft>
              <a:buClr>
                <a:schemeClr val="accent4"/>
              </a:buClr>
            </a:pPr>
            <a:r>
              <a:rPr lang="en-US" b="1" dirty="0" smtClean="0">
                <a:solidFill>
                  <a:srgbClr val="3B4045"/>
                </a:solidFill>
                <a:latin typeface="Helvetica"/>
                <a:cs typeface="Helvetica"/>
              </a:rPr>
              <a:t>When to Use: </a:t>
            </a:r>
            <a:r>
              <a:rPr lang="en-US" dirty="0">
                <a:solidFill>
                  <a:srgbClr val="3B4045"/>
                </a:solidFill>
                <a:latin typeface="Helvetica"/>
                <a:cs typeface="Helvetica"/>
              </a:rPr>
              <a:t>Pepsi Challenge, Phased vs. Financed, Negotiated </a:t>
            </a:r>
            <a:r>
              <a:rPr lang="en-US" dirty="0" smtClean="0">
                <a:solidFill>
                  <a:srgbClr val="3B4045"/>
                </a:solidFill>
                <a:latin typeface="Helvetica"/>
                <a:cs typeface="Helvetica"/>
              </a:rPr>
              <a:t>Work</a:t>
            </a:r>
            <a:endParaRPr lang="en-US" sz="1600" dirty="0" smtClean="0">
              <a:solidFill>
                <a:srgbClr val="3B4045"/>
              </a:solidFill>
              <a:latin typeface="Helvetica"/>
              <a:cs typeface="Helvetica"/>
            </a:endParaRPr>
          </a:p>
          <a:p>
            <a:pPr>
              <a:spcAft>
                <a:spcPts val="600"/>
              </a:spcAft>
              <a:buClr>
                <a:schemeClr val="accent4"/>
              </a:buClr>
            </a:pPr>
            <a:endParaRPr lang="en-US" sz="1600" dirty="0" smtClean="0">
              <a:solidFill>
                <a:srgbClr val="3B4045"/>
              </a:solidFill>
              <a:latin typeface="Helvetica"/>
              <a:cs typeface="Helvetica"/>
            </a:endParaRPr>
          </a:p>
        </p:txBody>
      </p:sp>
      <p:pic>
        <p:nvPicPr>
          <p:cNvPr id="7" name="Picture 6"/>
          <p:cNvPicPr>
            <a:picLocks noChangeAspect="1"/>
          </p:cNvPicPr>
          <p:nvPr/>
        </p:nvPicPr>
        <p:blipFill rotWithShape="1">
          <a:blip r:embed="rId2"/>
          <a:srcRect l="2174" t="54557" r="2614" b="10558"/>
          <a:stretch/>
        </p:blipFill>
        <p:spPr>
          <a:xfrm>
            <a:off x="510186" y="3508493"/>
            <a:ext cx="8304093" cy="1984420"/>
          </a:xfrm>
          <a:prstGeom prst="rect">
            <a:avLst/>
          </a:prstGeom>
        </p:spPr>
      </p:pic>
      <p:sp>
        <p:nvSpPr>
          <p:cNvPr id="8"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3447569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Fees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61248207"/>
              </p:ext>
            </p:extLst>
          </p:nvPr>
        </p:nvGraphicFramePr>
        <p:xfrm>
          <a:off x="586171" y="1726910"/>
          <a:ext cx="8089805" cy="2763520"/>
        </p:xfrm>
        <a:graphic>
          <a:graphicData uri="http://schemas.openxmlformats.org/drawingml/2006/table">
            <a:tbl>
              <a:tblPr firstRow="1" bandRow="1">
                <a:tableStyleId>{1E171933-4619-4E11-9A3F-F7608DF75F80}</a:tableStyleId>
              </a:tblPr>
              <a:tblGrid>
                <a:gridCol w="2537862"/>
                <a:gridCol w="1094871"/>
                <a:gridCol w="4457072"/>
              </a:tblGrid>
              <a:tr h="370840">
                <a:tc>
                  <a:txBody>
                    <a:bodyPr/>
                    <a:lstStyle/>
                    <a:p>
                      <a:r>
                        <a:rPr lang="en-US" dirty="0" smtClean="0">
                          <a:latin typeface="Helvetica"/>
                          <a:cs typeface="Helvetica"/>
                        </a:rPr>
                        <a:t>Credit</a:t>
                      </a:r>
                      <a:r>
                        <a:rPr lang="en-US" baseline="0" dirty="0" smtClean="0">
                          <a:latin typeface="Helvetica"/>
                          <a:cs typeface="Helvetica"/>
                        </a:rPr>
                        <a:t> Package</a:t>
                      </a:r>
                      <a:endParaRPr lang="en-US" dirty="0">
                        <a:latin typeface="Helvetica"/>
                        <a:cs typeface="Helvetica"/>
                      </a:endParaRPr>
                    </a:p>
                  </a:txBody>
                  <a:tcPr/>
                </a:tc>
                <a:tc>
                  <a:txBody>
                    <a:bodyPr/>
                    <a:lstStyle/>
                    <a:p>
                      <a:r>
                        <a:rPr lang="en-US" dirty="0" smtClean="0">
                          <a:latin typeface="Helvetica"/>
                          <a:cs typeface="Helvetica"/>
                        </a:rPr>
                        <a:t>Fee*</a:t>
                      </a:r>
                      <a:endParaRPr lang="en-US" dirty="0">
                        <a:latin typeface="Helvetica"/>
                        <a:cs typeface="Helvetica"/>
                      </a:endParaRPr>
                    </a:p>
                  </a:txBody>
                  <a:tcPr/>
                </a:tc>
                <a:tc>
                  <a:txBody>
                    <a:bodyPr/>
                    <a:lstStyle/>
                    <a:p>
                      <a:r>
                        <a:rPr lang="en-US" dirty="0" smtClean="0">
                          <a:latin typeface="Helvetica"/>
                          <a:cs typeface="Helvetica"/>
                        </a:rPr>
                        <a:t>When to Use</a:t>
                      </a:r>
                      <a:endParaRPr lang="en-US" dirty="0">
                        <a:latin typeface="Helvetica"/>
                        <a:cs typeface="Helvetica"/>
                      </a:endParaRPr>
                    </a:p>
                  </a:txBody>
                  <a:tcPr/>
                </a:tc>
              </a:tr>
              <a:tr h="370840">
                <a:tc>
                  <a:txBody>
                    <a:bodyPr/>
                    <a:lstStyle/>
                    <a:p>
                      <a:r>
                        <a:rPr lang="en-US" dirty="0" smtClean="0">
                          <a:latin typeface="Helvetica Light"/>
                          <a:cs typeface="Helvetica Light"/>
                        </a:rPr>
                        <a:t>Building Equipment</a:t>
                      </a:r>
                      <a:endParaRPr lang="en-US" dirty="0">
                        <a:latin typeface="Helvetica Light"/>
                        <a:cs typeface="Helvetica Light"/>
                      </a:endParaRPr>
                    </a:p>
                  </a:txBody>
                  <a:tcPr/>
                </a:tc>
                <a:tc>
                  <a:txBody>
                    <a:bodyPr/>
                    <a:lstStyle/>
                    <a:p>
                      <a:r>
                        <a:rPr lang="en-US" dirty="0" smtClean="0">
                          <a:latin typeface="Helvetica Light"/>
                          <a:cs typeface="Helvetica Light"/>
                        </a:rPr>
                        <a:t>2.0%</a:t>
                      </a:r>
                      <a:endParaRPr lang="en-US" dirty="0">
                        <a:latin typeface="Helvetica Light"/>
                        <a:cs typeface="Helvetica Light"/>
                      </a:endParaRPr>
                    </a:p>
                  </a:txBody>
                  <a:tcPr/>
                </a:tc>
                <a:tc>
                  <a:txBody>
                    <a:bodyPr/>
                    <a:lstStyle/>
                    <a:p>
                      <a:r>
                        <a:rPr lang="en-US" dirty="0" smtClean="0">
                          <a:latin typeface="Helvetica Light"/>
                          <a:cs typeface="Helvetica Light"/>
                        </a:rPr>
                        <a:t>Plan/Spec,</a:t>
                      </a:r>
                      <a:r>
                        <a:rPr lang="en-US" baseline="0" dirty="0" smtClean="0">
                          <a:latin typeface="Helvetica Light"/>
                          <a:cs typeface="Helvetica Light"/>
                        </a:rPr>
                        <a:t> Cost already presented</a:t>
                      </a:r>
                      <a:endParaRPr lang="en-US" dirty="0">
                        <a:latin typeface="Helvetica Light"/>
                        <a:cs typeface="Helvetica Light"/>
                      </a:endParaRPr>
                    </a:p>
                  </a:txBody>
                  <a:tcPr/>
                </a:tc>
              </a:tr>
              <a:tr h="370840">
                <a:tc>
                  <a:txBody>
                    <a:bodyPr/>
                    <a:lstStyle/>
                    <a:p>
                      <a:r>
                        <a:rPr lang="en-US" dirty="0" smtClean="0">
                          <a:latin typeface="Helvetica Light"/>
                          <a:cs typeface="Helvetica Light"/>
                        </a:rPr>
                        <a:t>Municipalities</a:t>
                      </a:r>
                      <a:endParaRPr lang="en-US" dirty="0">
                        <a:latin typeface="Helvetica Light"/>
                        <a:cs typeface="Helvetica Light"/>
                      </a:endParaRPr>
                    </a:p>
                  </a:txBody>
                  <a:tcPr/>
                </a:tc>
                <a:tc>
                  <a:txBody>
                    <a:bodyPr/>
                    <a:lstStyle/>
                    <a:p>
                      <a:r>
                        <a:rPr lang="en-US" dirty="0" smtClean="0">
                          <a:latin typeface="Helvetica Light"/>
                          <a:cs typeface="Helvetica Light"/>
                        </a:rPr>
                        <a:t>1.5%</a:t>
                      </a:r>
                      <a:endParaRPr lang="en-US" dirty="0">
                        <a:latin typeface="Helvetica Light"/>
                        <a:cs typeface="Helvetica Light"/>
                      </a:endParaRPr>
                    </a:p>
                  </a:txBody>
                  <a:tcPr/>
                </a:tc>
                <a:tc>
                  <a:txBody>
                    <a:bodyPr/>
                    <a:lstStyle/>
                    <a:p>
                      <a:r>
                        <a:rPr lang="en-US" dirty="0" smtClean="0">
                          <a:latin typeface="Helvetica Light"/>
                          <a:cs typeface="Helvetica Light"/>
                        </a:rPr>
                        <a:t>Municipal projects with no savings</a:t>
                      </a:r>
                      <a:endParaRPr lang="en-US" dirty="0">
                        <a:latin typeface="Helvetica Light"/>
                        <a:cs typeface="Helvetica Ligh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Municipalities w/ Performance Rebate</a:t>
                      </a:r>
                    </a:p>
                  </a:txBody>
                  <a:tcPr/>
                </a:tc>
                <a:tc>
                  <a:txBody>
                    <a:bodyPr/>
                    <a:lstStyle/>
                    <a:p>
                      <a:r>
                        <a:rPr lang="en-US" dirty="0" smtClean="0">
                          <a:latin typeface="Helvetica Light"/>
                          <a:cs typeface="Helvetica Light"/>
                        </a:rPr>
                        <a:t>5.4%</a:t>
                      </a:r>
                      <a:endParaRPr lang="en-US" dirty="0">
                        <a:latin typeface="Helvetica Light"/>
                        <a:cs typeface="Helvetica Light"/>
                      </a:endParaRPr>
                    </a:p>
                  </a:txBody>
                  <a:tcPr/>
                </a:tc>
                <a:tc>
                  <a:txBody>
                    <a:bodyPr/>
                    <a:lstStyle/>
                    <a:p>
                      <a:r>
                        <a:rPr lang="en-US" dirty="0" smtClean="0">
                          <a:latin typeface="Helvetica Light"/>
                          <a:cs typeface="Helvetica Light"/>
                        </a:rPr>
                        <a:t>Municipal projects</a:t>
                      </a:r>
                      <a:r>
                        <a:rPr lang="en-US" baseline="0" dirty="0" smtClean="0">
                          <a:latin typeface="Helvetica Light"/>
                          <a:cs typeface="Helvetica Light"/>
                        </a:rPr>
                        <a:t> with savings</a:t>
                      </a:r>
                      <a:endParaRPr lang="en-US" dirty="0">
                        <a:latin typeface="Helvetica Light"/>
                        <a:cs typeface="Helvetica Light"/>
                      </a:endParaRPr>
                    </a:p>
                  </a:txBody>
                  <a:tcPr/>
                </a:tc>
              </a:tr>
              <a:tr h="370840">
                <a:tc>
                  <a:txBody>
                    <a:bodyPr/>
                    <a:lstStyle/>
                    <a:p>
                      <a:r>
                        <a:rPr lang="en-US" dirty="0" smtClean="0">
                          <a:latin typeface="Helvetica Light"/>
                          <a:cs typeface="Helvetica Light"/>
                        </a:rPr>
                        <a:t>Lighting and Controls Promotional</a:t>
                      </a:r>
                      <a:endParaRPr lang="en-US" dirty="0">
                        <a:latin typeface="Helvetica Light"/>
                        <a:cs typeface="Helvetica Light"/>
                      </a:endParaRPr>
                    </a:p>
                  </a:txBody>
                  <a:tcPr/>
                </a:tc>
                <a:tc>
                  <a:txBody>
                    <a:bodyPr/>
                    <a:lstStyle/>
                    <a:p>
                      <a:r>
                        <a:rPr lang="en-US" dirty="0" smtClean="0">
                          <a:latin typeface="Helvetica Light"/>
                          <a:cs typeface="Helvetica Light"/>
                        </a:rPr>
                        <a:t>9.9%</a:t>
                      </a:r>
                      <a:endParaRPr lang="en-US" dirty="0">
                        <a:latin typeface="Helvetica Light"/>
                        <a:cs typeface="Helvetica Light"/>
                      </a:endParaRPr>
                    </a:p>
                  </a:txBody>
                  <a:tcPr/>
                </a:tc>
                <a:tc>
                  <a:txBody>
                    <a:bodyPr/>
                    <a:lstStyle/>
                    <a:p>
                      <a:r>
                        <a:rPr lang="en-US" dirty="0" smtClean="0">
                          <a:latin typeface="Helvetica Light"/>
                          <a:cs typeface="Helvetica Light"/>
                        </a:rPr>
                        <a:t>New Business,</a:t>
                      </a:r>
                      <a:r>
                        <a:rPr lang="en-US" baseline="0" dirty="0" smtClean="0">
                          <a:latin typeface="Helvetica Light"/>
                          <a:cs typeface="Helvetica Light"/>
                        </a:rPr>
                        <a:t> Negotiated price</a:t>
                      </a:r>
                      <a:endParaRPr lang="en-US" dirty="0">
                        <a:latin typeface="Helvetica Light"/>
                        <a:cs typeface="Helvetica Ligh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HVAC Promotional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New Business,</a:t>
                      </a:r>
                      <a:r>
                        <a:rPr lang="en-US" baseline="0" dirty="0" smtClean="0">
                          <a:latin typeface="Helvetica Light"/>
                          <a:cs typeface="Helvetica Light"/>
                        </a:rPr>
                        <a:t> Negotiated price</a:t>
                      </a:r>
                      <a:endParaRPr lang="en-US" dirty="0" smtClean="0">
                        <a:latin typeface="Helvetica Light"/>
                        <a:cs typeface="Helvetica Light"/>
                      </a:endParaRPr>
                    </a:p>
                  </a:txBody>
                  <a:tcPr/>
                </a:tc>
              </a:tr>
            </a:tbl>
          </a:graphicData>
        </a:graphic>
      </p:graphicFrame>
      <p:sp>
        <p:nvSpPr>
          <p:cNvPr id="7" name="TextBox 6"/>
          <p:cNvSpPr txBox="1"/>
          <p:nvPr/>
        </p:nvSpPr>
        <p:spPr>
          <a:xfrm>
            <a:off x="435337" y="5014629"/>
            <a:ext cx="8065688" cy="369332"/>
          </a:xfrm>
          <a:prstGeom prst="rect">
            <a:avLst/>
          </a:prstGeom>
          <a:noFill/>
        </p:spPr>
        <p:txBody>
          <a:bodyPr wrap="square" rtlCol="0">
            <a:spAutoFit/>
          </a:bodyPr>
          <a:lstStyle/>
          <a:p>
            <a:r>
              <a:rPr lang="en-US" dirty="0" smtClean="0">
                <a:latin typeface="Helvetica Light"/>
                <a:cs typeface="Helvetica Light"/>
              </a:rPr>
              <a:t>*Fees will not be uplifted in platform. Ensure your project has fees built in.</a:t>
            </a:r>
          </a:p>
        </p:txBody>
      </p:sp>
      <p:sp>
        <p:nvSpPr>
          <p:cNvPr id="8" name="TextBox 7"/>
          <p:cNvSpPr txBox="1"/>
          <p:nvPr/>
        </p:nvSpPr>
        <p:spPr>
          <a:xfrm>
            <a:off x="435337" y="5509494"/>
            <a:ext cx="8115171" cy="369332"/>
          </a:xfrm>
          <a:prstGeom prst="rect">
            <a:avLst/>
          </a:prstGeom>
          <a:noFill/>
        </p:spPr>
        <p:txBody>
          <a:bodyPr wrap="square" rtlCol="0">
            <a:spAutoFit/>
          </a:bodyPr>
          <a:lstStyle/>
          <a:p>
            <a:r>
              <a:rPr lang="en-US" dirty="0">
                <a:latin typeface="Helvetica Light"/>
                <a:cs typeface="Helvetica Light"/>
              </a:rPr>
              <a:t>*Fees will be uplifted in platform. </a:t>
            </a:r>
            <a:r>
              <a:rPr lang="en-US" dirty="0" smtClean="0">
                <a:latin typeface="Helvetica Light"/>
                <a:cs typeface="Helvetica Light"/>
              </a:rPr>
              <a:t>Ensure </a:t>
            </a:r>
            <a:r>
              <a:rPr lang="en-US" dirty="0">
                <a:latin typeface="Helvetica Light"/>
                <a:cs typeface="Helvetica Light"/>
              </a:rPr>
              <a:t>prices on all deliverable match.  </a:t>
            </a:r>
          </a:p>
        </p:txBody>
      </p:sp>
      <p:sp>
        <p:nvSpPr>
          <p:cNvPr id="9"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304731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How should you incorporate fees?  Your first inclination will be to show two prices, one for cash and one for financed.  This will create a problem for you.  If you do this, you will slow down your sale because you’ll be encouraging your customer to shop around for better financing.  When your customers shops around for financing, according to a NY Fed report on small business lending, they will on average go to 3 different institutions and take between 20 and 30 hours filling out credit apps.  That’s not 20 to 30 hours, half a week of work.  That’s 20 to 30 hours at maybe 3-4 hours per week, amounting to at least a 2-month delay.  That’s reflected in our own data.</a:t>
            </a:r>
          </a:p>
          <a:p>
            <a:endParaRPr lang="en-US" dirty="0"/>
          </a:p>
          <a:p>
            <a:r>
              <a:rPr lang="en-US" dirty="0"/>
              <a:t>A better option, which is what we’ve chosen with your executives, is to be prepared and incorporate the cost into your project.  Then if your customer is leaning towards financing, you’re covered.  Otherwise, if they start leaning towards using their budget, you can either negotiate a cash discount, or you’ll have a nice little boost to your margin.</a:t>
            </a:r>
          </a:p>
          <a:p>
            <a:endParaRPr lang="en-US" dirty="0"/>
          </a:p>
        </p:txBody>
      </p:sp>
      <p:sp>
        <p:nvSpPr>
          <p:cNvPr id="3" name="Title 2"/>
          <p:cNvSpPr>
            <a:spLocks noGrp="1"/>
          </p:cNvSpPr>
          <p:nvPr>
            <p:ph type="title"/>
          </p:nvPr>
        </p:nvSpPr>
        <p:spPr/>
        <p:txBody>
          <a:bodyPr/>
          <a:lstStyle/>
          <a:p>
            <a:r>
              <a:rPr lang="en-US" dirty="0" smtClean="0"/>
              <a:t>Selling with Payment Options</a:t>
            </a:r>
            <a:endParaRPr lang="en-US" dirty="0"/>
          </a:p>
        </p:txBody>
      </p:sp>
      <p:sp>
        <p:nvSpPr>
          <p:cNvPr id="4" name="Text Placeholder 3"/>
          <p:cNvSpPr>
            <a:spLocks noGrp="1"/>
          </p:cNvSpPr>
          <p:nvPr>
            <p:ph type="body" sz="quarter" idx="24"/>
          </p:nvPr>
        </p:nvSpPr>
        <p:spPr/>
        <p:txBody>
          <a:bodyPr/>
          <a:lstStyle/>
          <a:p>
            <a:r>
              <a:rPr lang="en-US" dirty="0" smtClean="0"/>
              <a:t>FINANCE PROGRAM PLAN</a:t>
            </a:r>
            <a:endParaRPr lang="en-US" dirty="0"/>
          </a:p>
        </p:txBody>
      </p:sp>
    </p:spTree>
    <p:extLst>
      <p:ext uri="{BB962C8B-B14F-4D97-AF65-F5344CB8AC3E}">
        <p14:creationId xmlns:p14="http://schemas.microsoft.com/office/powerpoint/2010/main" val="3984738522"/>
      </p:ext>
    </p:extLst>
  </p:cSld>
  <p:clrMapOvr>
    <a:masterClrMapping/>
  </p:clrMapOvr>
  <p:transition xmlns:p14="http://schemas.microsoft.com/office/powerpoint/2010/mai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ears.png"/>
          <p:cNvPicPr>
            <a:picLocks noGrp="1" noChangeAspect="1"/>
          </p:cNvPicPr>
          <p:nvPr>
            <p:ph type="pic" sz="quarter" idx="23"/>
          </p:nvPr>
        </p:nvPicPr>
        <p:blipFill rotWithShape="1">
          <a:blip r:embed="rId2" cstate="print">
            <a:extLst>
              <a:ext uri="{28A0092B-C50C-407E-A947-70E740481C1C}">
                <a14:useLocalDpi xmlns:a14="http://schemas.microsoft.com/office/drawing/2010/main" val="0"/>
              </a:ext>
            </a:extLst>
          </a:blip>
          <a:srcRect l="-32412" t="-37179" r="-32412" b="-37179"/>
          <a:stretch/>
        </p:blipFill>
        <p:spPr>
          <a:solidFill>
            <a:schemeClr val="accent5"/>
          </a:solidFill>
        </p:spPr>
      </p:pic>
      <p:sp>
        <p:nvSpPr>
          <p:cNvPr id="2" name="Title 1"/>
          <p:cNvSpPr>
            <a:spLocks noGrp="1"/>
          </p:cNvSpPr>
          <p:nvPr>
            <p:ph type="title"/>
          </p:nvPr>
        </p:nvSpPr>
        <p:spPr/>
        <p:txBody>
          <a:bodyPr>
            <a:normAutofit/>
          </a:bodyPr>
          <a:lstStyle/>
          <a:p>
            <a:pPr algn="ctr"/>
            <a:r>
              <a:rPr lang="en-US" dirty="0" smtClean="0"/>
              <a:t>How it Works</a:t>
            </a:r>
            <a:br>
              <a:rPr lang="en-US" dirty="0" smtClean="0"/>
            </a:br>
            <a:endParaRPr lang="en-US" dirty="0"/>
          </a:p>
        </p:txBody>
      </p:sp>
      <p:sp>
        <p:nvSpPr>
          <p:cNvPr id="7" name="TextBox 6"/>
          <p:cNvSpPr txBox="1"/>
          <p:nvPr/>
        </p:nvSpPr>
        <p:spPr>
          <a:xfrm>
            <a:off x="427182" y="3603544"/>
            <a:ext cx="3549115" cy="2246769"/>
          </a:xfrm>
          <a:prstGeom prst="rect">
            <a:avLst/>
          </a:prstGeom>
          <a:noFill/>
        </p:spPr>
        <p:txBody>
          <a:bodyPr wrap="square" rtlCol="0">
            <a:spAutoFit/>
          </a:bodyPr>
          <a:lstStyle/>
          <a:p>
            <a:pPr>
              <a:spcAft>
                <a:spcPts val="600"/>
              </a:spcAft>
            </a:pPr>
            <a:r>
              <a:rPr lang="en-US" sz="2000" b="1" dirty="0">
                <a:latin typeface="Helvetica Light"/>
                <a:cs typeface="Helvetica Light"/>
              </a:rPr>
              <a:t>Noesis gives you many ways to </a:t>
            </a:r>
            <a:r>
              <a:rPr lang="en-US" sz="2000" b="1" dirty="0" smtClean="0">
                <a:latin typeface="Helvetica Light"/>
                <a:cs typeface="Helvetica Light"/>
              </a:rPr>
              <a:t>offer your customer utility savings analysis and monthly payment options. </a:t>
            </a:r>
            <a:r>
              <a:rPr lang="en-US" sz="2000" dirty="0">
                <a:latin typeface="Helvetica Light"/>
                <a:cs typeface="Helvetica Light"/>
              </a:rPr>
              <a:t>You can now use a smart phone or tablet to estimate monthly payments from your </a:t>
            </a:r>
            <a:r>
              <a:rPr lang="en-US" sz="2000" dirty="0" smtClean="0">
                <a:latin typeface="Helvetica Light"/>
                <a:cs typeface="Helvetica Light"/>
              </a:rPr>
              <a:t>account</a:t>
            </a:r>
            <a:r>
              <a:rPr lang="en-US" sz="2000" dirty="0">
                <a:latin typeface="Helvetica Light"/>
                <a:cs typeface="Helvetica Light"/>
              </a:rPr>
              <a:t>. </a:t>
            </a:r>
          </a:p>
        </p:txBody>
      </p:sp>
      <p:pic>
        <p:nvPicPr>
          <p:cNvPr id="8" name="Picture 7"/>
          <p:cNvPicPr>
            <a:picLocks noChangeAspect="1"/>
          </p:cNvPicPr>
          <p:nvPr/>
        </p:nvPicPr>
        <p:blipFill>
          <a:blip r:embed="rId3"/>
          <a:stretch>
            <a:fillRect/>
          </a:stretch>
        </p:blipFill>
        <p:spPr>
          <a:xfrm>
            <a:off x="4003656" y="3325091"/>
            <a:ext cx="5013344" cy="2764914"/>
          </a:xfrm>
          <a:prstGeom prst="rect">
            <a:avLst/>
          </a:prstGeom>
        </p:spPr>
      </p:pic>
    </p:spTree>
    <p:extLst>
      <p:ext uri="{BB962C8B-B14F-4D97-AF65-F5344CB8AC3E}">
        <p14:creationId xmlns:p14="http://schemas.microsoft.com/office/powerpoint/2010/main" val="340798682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Walkthrough</a:t>
            </a:r>
            <a:endParaRPr lang="en-US" dirty="0"/>
          </a:p>
        </p:txBody>
      </p:sp>
      <p:sp>
        <p:nvSpPr>
          <p:cNvPr id="15" name="Text Placeholder 14"/>
          <p:cNvSpPr>
            <a:spLocks noGrp="1"/>
          </p:cNvSpPr>
          <p:nvPr>
            <p:ph type="body" sz="quarter" idx="24"/>
          </p:nvPr>
        </p:nvSpPr>
        <p:spPr/>
        <p:txBody>
          <a:bodyPr/>
          <a:lstStyle/>
          <a:p>
            <a:r>
              <a:rPr lang="en-US" dirty="0" smtClean="0"/>
              <a:t>HOW IT WORKS</a:t>
            </a:r>
            <a:endParaRPr lang="en-US" dirty="0"/>
          </a:p>
        </p:txBody>
      </p:sp>
      <p:pic>
        <p:nvPicPr>
          <p:cNvPr id="19" name="Picture Placeholder 18" descr="Home-Page.png"/>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246" r="2246"/>
          <a:stretch>
            <a:fillRect/>
          </a:stretch>
        </p:blipFill>
        <p:spPr>
          <a:xfrm>
            <a:off x="4302475" y="2174020"/>
            <a:ext cx="4403442" cy="2752152"/>
          </a:xfrm>
        </p:spPr>
      </p:pic>
      <p:sp>
        <p:nvSpPr>
          <p:cNvPr id="20" name="Isosceles Triangle 19"/>
          <p:cNvSpPr/>
          <p:nvPr/>
        </p:nvSpPr>
        <p:spPr>
          <a:xfrm rot="5400000">
            <a:off x="6126705" y="2972859"/>
            <a:ext cx="1312738" cy="1131670"/>
          </a:xfrm>
          <a:prstGeom prst="triangl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lt1">
                  <a:alpha val="77000"/>
                </a:schemeClr>
              </a:solidFill>
            </a:endParaRPr>
          </a:p>
        </p:txBody>
      </p:sp>
      <p:sp>
        <p:nvSpPr>
          <p:cNvPr id="23" name="TextBox 22"/>
          <p:cNvSpPr txBox="1"/>
          <p:nvPr/>
        </p:nvSpPr>
        <p:spPr>
          <a:xfrm>
            <a:off x="427183" y="2033962"/>
            <a:ext cx="3549115" cy="3108543"/>
          </a:xfrm>
          <a:prstGeom prst="rect">
            <a:avLst/>
          </a:prstGeom>
          <a:noFill/>
        </p:spPr>
        <p:txBody>
          <a:bodyPr wrap="square" rtlCol="0">
            <a:spAutoFit/>
          </a:bodyPr>
          <a:lstStyle/>
          <a:p>
            <a:pPr>
              <a:spcAft>
                <a:spcPts val="1200"/>
              </a:spcAft>
            </a:pPr>
            <a:r>
              <a:rPr lang="en-US" sz="2000" b="1" dirty="0" smtClean="0">
                <a:latin typeface="Helvetica Light"/>
                <a:cs typeface="Helvetica Light"/>
              </a:rPr>
              <a:t>In this walkthrough we will cover the following:</a:t>
            </a:r>
          </a:p>
          <a:p>
            <a:pPr marL="342900" indent="-342900">
              <a:spcAft>
                <a:spcPts val="1200"/>
              </a:spcAft>
              <a:buClr>
                <a:schemeClr val="accent4"/>
              </a:buClr>
              <a:buFont typeface="Wingdings" charset="2"/>
              <a:buChar char="ü"/>
            </a:pPr>
            <a:r>
              <a:rPr lang="en-US" sz="2000" u="sng" dirty="0" smtClean="0">
                <a:solidFill>
                  <a:srgbClr val="10AE99"/>
                </a:solidFill>
                <a:latin typeface="Helvetica Light"/>
                <a:cs typeface="Helvetica Light"/>
              </a:rPr>
              <a:t>Get Payments Options</a:t>
            </a:r>
          </a:p>
          <a:p>
            <a:pPr marL="342900" indent="-342900">
              <a:spcAft>
                <a:spcPts val="1200"/>
              </a:spcAft>
              <a:buClr>
                <a:schemeClr val="accent4"/>
              </a:buClr>
              <a:buFont typeface="Wingdings" charset="2"/>
              <a:buChar char="ü"/>
            </a:pPr>
            <a:r>
              <a:rPr lang="en-US" sz="2000" u="sng" dirty="0" smtClean="0">
                <a:solidFill>
                  <a:srgbClr val="10AE99"/>
                </a:solidFill>
                <a:latin typeface="Helvetica Light"/>
                <a:cs typeface="Helvetica Light"/>
              </a:rPr>
              <a:t>Payment Options w/ Utility Savings</a:t>
            </a:r>
          </a:p>
          <a:p>
            <a:pPr marL="342900" indent="-342900">
              <a:spcAft>
                <a:spcPts val="1200"/>
              </a:spcAft>
              <a:buClr>
                <a:schemeClr val="accent4"/>
              </a:buClr>
              <a:buFont typeface="Wingdings" charset="2"/>
              <a:buChar char="ü"/>
            </a:pPr>
            <a:r>
              <a:rPr lang="en-US" sz="2000" u="sng" dirty="0" smtClean="0">
                <a:solidFill>
                  <a:srgbClr val="10AE99"/>
                </a:solidFill>
                <a:latin typeface="Helvetica Light"/>
                <a:cs typeface="Helvetica Light"/>
              </a:rPr>
              <a:t>Entering Final Costs Once Credit App Submitted</a:t>
            </a:r>
          </a:p>
          <a:p>
            <a:pPr>
              <a:spcAft>
                <a:spcPts val="1200"/>
              </a:spcAft>
            </a:pPr>
            <a:r>
              <a:rPr lang="en-US" sz="1600" b="1" i="1" dirty="0" smtClean="0">
                <a:latin typeface="Helvetica Light"/>
                <a:cs typeface="Helvetica Light"/>
              </a:rPr>
              <a:t>(Click links to watch demo video)</a:t>
            </a:r>
            <a:endParaRPr lang="en-US" sz="1600" b="1" i="1" dirty="0">
              <a:latin typeface="Helvetica Light"/>
              <a:cs typeface="Helvetica Light"/>
            </a:endParaRPr>
          </a:p>
        </p:txBody>
      </p:sp>
    </p:spTree>
    <p:extLst>
      <p:ext uri="{BB962C8B-B14F-4D97-AF65-F5344CB8AC3E}">
        <p14:creationId xmlns:p14="http://schemas.microsoft.com/office/powerpoint/2010/main" val="348213100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Noesis </a:t>
            </a:r>
            <a:r>
              <a:rPr lang="en-US" dirty="0" smtClean="0"/>
              <a:t>Q1 2016 </a:t>
            </a:r>
            <a:r>
              <a:rPr lang="en-US" dirty="0"/>
              <a:t>Partner Incentive </a:t>
            </a:r>
            <a:r>
              <a:rPr lang="en-US" dirty="0" smtClean="0"/>
              <a:t>Program</a:t>
            </a:r>
            <a:endParaRPr lang="en-US" dirty="0"/>
          </a:p>
        </p:txBody>
      </p:sp>
      <p:sp>
        <p:nvSpPr>
          <p:cNvPr id="5" name="Rectangle 4"/>
          <p:cNvSpPr/>
          <p:nvPr/>
        </p:nvSpPr>
        <p:spPr>
          <a:xfrm>
            <a:off x="486741" y="1540572"/>
            <a:ext cx="8282943" cy="646331"/>
          </a:xfrm>
          <a:prstGeom prst="rect">
            <a:avLst/>
          </a:prstGeom>
        </p:spPr>
        <p:txBody>
          <a:bodyPr wrap="square">
            <a:spAutoFit/>
          </a:bodyPr>
          <a:lstStyle/>
          <a:p>
            <a:r>
              <a:rPr lang="en-US" dirty="0" smtClean="0">
                <a:latin typeface="Helvetica Light"/>
                <a:cs typeface="Helvetica Light"/>
              </a:rPr>
              <a:t>Effective January 1</a:t>
            </a:r>
            <a:r>
              <a:rPr lang="en-US" dirty="0">
                <a:latin typeface="Helvetica Light"/>
                <a:cs typeface="Helvetica Light"/>
              </a:rPr>
              <a:t>, </a:t>
            </a:r>
            <a:r>
              <a:rPr lang="en-US" dirty="0" smtClean="0">
                <a:latin typeface="Helvetica Light"/>
                <a:cs typeface="Helvetica Light"/>
              </a:rPr>
              <a:t>2016 </a:t>
            </a:r>
            <a:r>
              <a:rPr lang="en-US" dirty="0">
                <a:latin typeface="Helvetica Light"/>
                <a:cs typeface="Helvetica Light"/>
              </a:rPr>
              <a:t>through </a:t>
            </a:r>
            <a:r>
              <a:rPr lang="en-US" dirty="0" smtClean="0">
                <a:latin typeface="Helvetica Light"/>
                <a:cs typeface="Helvetica Light"/>
              </a:rPr>
              <a:t>March 31</a:t>
            </a:r>
            <a:r>
              <a:rPr lang="en-US" dirty="0">
                <a:latin typeface="Helvetica Light"/>
                <a:cs typeface="Helvetica Light"/>
              </a:rPr>
              <a:t>, </a:t>
            </a:r>
            <a:r>
              <a:rPr lang="en-US" dirty="0" smtClean="0">
                <a:latin typeface="Helvetica Light"/>
                <a:cs typeface="Helvetica Light"/>
              </a:rPr>
              <a:t>2016, </a:t>
            </a:r>
            <a:r>
              <a:rPr lang="en-US" dirty="0">
                <a:latin typeface="Helvetica Light"/>
                <a:cs typeface="Helvetica Light"/>
              </a:rPr>
              <a:t>Noesis will be offering</a:t>
            </a:r>
          </a:p>
          <a:p>
            <a:r>
              <a:rPr lang="en-US" dirty="0">
                <a:latin typeface="Helvetica Light"/>
                <a:cs typeface="Helvetica Light"/>
              </a:rPr>
              <a:t>a </a:t>
            </a:r>
            <a:r>
              <a:rPr lang="en-US" dirty="0" smtClean="0">
                <a:latin typeface="Helvetica Light"/>
                <a:cs typeface="Helvetica Light"/>
              </a:rPr>
              <a:t>$150 </a:t>
            </a:r>
            <a:r>
              <a:rPr lang="en-US" dirty="0">
                <a:latin typeface="Helvetica Light"/>
                <a:cs typeface="Helvetica Light"/>
              </a:rPr>
              <a:t>incentive for each credit application submitted by your prospects. </a:t>
            </a:r>
          </a:p>
        </p:txBody>
      </p:sp>
      <p:pic>
        <p:nvPicPr>
          <p:cNvPr id="2" name="Picture 1"/>
          <p:cNvPicPr>
            <a:picLocks noChangeAspect="1"/>
          </p:cNvPicPr>
          <p:nvPr/>
        </p:nvPicPr>
        <p:blipFill>
          <a:blip/>
          <a:stretch>
            <a:fillRect/>
          </a:stretch>
        </p:blipFill>
        <p:spPr>
          <a:xfrm>
            <a:off x="422952" y="2336875"/>
            <a:ext cx="8302960" cy="3641165"/>
          </a:xfrm>
          <a:prstGeom prst="rect">
            <a:avLst/>
          </a:prstGeom>
        </p:spPr>
      </p:pic>
      <p:sp>
        <p:nvSpPr>
          <p:cNvPr id="6" name="Text Placeholder 3"/>
          <p:cNvSpPr>
            <a:spLocks noGrp="1"/>
          </p:cNvSpPr>
          <p:nvPr>
            <p:ph type="body" sz="quarter" idx="24"/>
          </p:nvPr>
        </p:nvSpPr>
        <p:spPr>
          <a:xfrm>
            <a:off x="457200" y="584200"/>
            <a:ext cx="5029200" cy="431800"/>
          </a:xfrm>
        </p:spPr>
        <p:txBody>
          <a:bodyPr/>
          <a:lstStyle/>
          <a:p>
            <a:r>
              <a:rPr lang="en-US" dirty="0" smtClean="0"/>
              <a:t>HOW IT WORKS</a:t>
            </a:r>
            <a:endParaRPr lang="en-US" dirty="0"/>
          </a:p>
        </p:txBody>
      </p:sp>
    </p:spTree>
    <p:extLst>
      <p:ext uri="{BB962C8B-B14F-4D97-AF65-F5344CB8AC3E}">
        <p14:creationId xmlns:p14="http://schemas.microsoft.com/office/powerpoint/2010/main" val="3917748410"/>
      </p:ext>
    </p:extLst>
  </p:cSld>
  <p:clrMapOvr>
    <a:masterClrMapping/>
  </p:clrMapOvr>
  <p:transition xmlns:p14="http://schemas.microsoft.com/office/powerpoint/2010/mai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p:txBody>
          <a:bodyPr/>
          <a:lstStyle/>
          <a:p>
            <a:r>
              <a:rPr lang="en-JM" dirty="0" smtClean="0">
                <a:solidFill>
                  <a:srgbClr val="343749"/>
                </a:solidFill>
                <a:latin typeface="Helvetica Light"/>
                <a:cs typeface="Helvetica Light"/>
              </a:rPr>
              <a:t>Agenda</a:t>
            </a:r>
            <a:endParaRPr lang="en-US" dirty="0">
              <a:latin typeface="Helvetica Light"/>
              <a:cs typeface="Helvetica Light"/>
            </a:endParaRPr>
          </a:p>
        </p:txBody>
      </p:sp>
      <p:sp>
        <p:nvSpPr>
          <p:cNvPr id="43" name="Text Placeholder 2"/>
          <p:cNvSpPr>
            <a:spLocks noGrp="1"/>
          </p:cNvSpPr>
          <p:nvPr>
            <p:ph type="body" sz="quarter" idx="24"/>
          </p:nvPr>
        </p:nvSpPr>
        <p:spPr/>
        <p:txBody>
          <a:bodyPr/>
          <a:lstStyle/>
          <a:p>
            <a:r>
              <a:rPr lang="en-US" sz="800" dirty="0" smtClean="0">
                <a:latin typeface="Helvetica"/>
                <a:cs typeface="Helvetica"/>
              </a:rPr>
              <a:t>WELCOME</a:t>
            </a:r>
            <a:endParaRPr lang="en-US" sz="800" dirty="0">
              <a:latin typeface="Helvetica"/>
              <a:cs typeface="Helvetica"/>
            </a:endParaRPr>
          </a:p>
        </p:txBody>
      </p:sp>
      <p:sp>
        <p:nvSpPr>
          <p:cNvPr id="37" name="Text Placeholder 3"/>
          <p:cNvSpPr txBox="1">
            <a:spLocks/>
          </p:cNvSpPr>
          <p:nvPr/>
        </p:nvSpPr>
        <p:spPr>
          <a:xfrm>
            <a:off x="1150751" y="1968949"/>
            <a:ext cx="3738914" cy="557784"/>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Roboto Condensed Regular"/>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Roboto Condensed Regular"/>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Roboto Condensed Regular"/>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tx2">
                    <a:lumMod val="75000"/>
                  </a:schemeClr>
                </a:solidFill>
                <a:latin typeface="Helvetica Light"/>
                <a:cs typeface="Helvetica Light"/>
              </a:rPr>
              <a:t>Introductions</a:t>
            </a:r>
            <a:endParaRPr lang="en-US" sz="2400" dirty="0">
              <a:solidFill>
                <a:srgbClr val="EFB513"/>
              </a:solidFill>
              <a:latin typeface="Helvetica Light"/>
              <a:cs typeface="Helvetica Light"/>
            </a:endParaRPr>
          </a:p>
        </p:txBody>
      </p:sp>
      <p:sp>
        <p:nvSpPr>
          <p:cNvPr id="38" name="Text Placeholder 5"/>
          <p:cNvSpPr txBox="1">
            <a:spLocks/>
          </p:cNvSpPr>
          <p:nvPr/>
        </p:nvSpPr>
        <p:spPr>
          <a:xfrm>
            <a:off x="1150750" y="3921162"/>
            <a:ext cx="7587544" cy="557257"/>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Roboto Condensed Regular"/>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Roboto Condensed Regular"/>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Roboto Condensed Regular"/>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tx2">
                    <a:lumMod val="75000"/>
                  </a:schemeClr>
                </a:solidFill>
                <a:latin typeface="Helvetica Light"/>
                <a:cs typeface="Helvetica Light"/>
              </a:rPr>
              <a:t>How it Works</a:t>
            </a:r>
            <a:endParaRPr lang="en-US" sz="2400" dirty="0">
              <a:solidFill>
                <a:schemeClr val="tx2">
                  <a:lumMod val="75000"/>
                </a:schemeClr>
              </a:solidFill>
              <a:latin typeface="Helvetica Light"/>
              <a:cs typeface="Helvetica Light"/>
            </a:endParaRPr>
          </a:p>
        </p:txBody>
      </p:sp>
      <p:sp>
        <p:nvSpPr>
          <p:cNvPr id="39" name="Rounded Rectangle 38"/>
          <p:cNvSpPr>
            <a:spLocks noChangeAspect="1"/>
          </p:cNvSpPr>
          <p:nvPr/>
        </p:nvSpPr>
        <p:spPr>
          <a:xfrm>
            <a:off x="541867" y="1987106"/>
            <a:ext cx="468000" cy="467999"/>
          </a:xfrm>
          <a:prstGeom prst="roundRect">
            <a:avLst>
              <a:gd name="adj" fmla="val 50000"/>
            </a:avLst>
          </a:prstGeom>
          <a:solidFill>
            <a:srgbClr val="FD5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sp>
        <p:nvSpPr>
          <p:cNvPr id="40" name="Rounded Rectangle 39"/>
          <p:cNvSpPr>
            <a:spLocks noChangeAspect="1"/>
          </p:cNvSpPr>
          <p:nvPr/>
        </p:nvSpPr>
        <p:spPr>
          <a:xfrm>
            <a:off x="541867" y="3945190"/>
            <a:ext cx="468000" cy="467999"/>
          </a:xfrm>
          <a:prstGeom prst="roundRect">
            <a:avLst>
              <a:gd name="adj" fmla="val 50000"/>
            </a:avLst>
          </a:prstGeom>
          <a:solidFill>
            <a:srgbClr val="33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sp>
        <p:nvSpPr>
          <p:cNvPr id="41" name="Text Placeholder 7"/>
          <p:cNvSpPr txBox="1">
            <a:spLocks/>
          </p:cNvSpPr>
          <p:nvPr/>
        </p:nvSpPr>
        <p:spPr>
          <a:xfrm>
            <a:off x="1150749" y="2839971"/>
            <a:ext cx="6056985" cy="682611"/>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Tx/>
              <a:buNone/>
              <a:defRPr sz="1200" kern="1200">
                <a:solidFill>
                  <a:srgbClr val="FFFFFF"/>
                </a:solidFill>
                <a:latin typeface="Roboto Condensed Regular"/>
                <a:ea typeface="+mn-ea"/>
                <a:cs typeface="Roboto Condensed Regular"/>
              </a:defRPr>
            </a:lvl1pPr>
            <a:lvl2pPr marL="457200" indent="0" algn="l" defTabSz="914400" rtl="0" eaLnBrk="1" latinLnBrk="0" hangingPunct="1">
              <a:spcBef>
                <a:spcPct val="20000"/>
              </a:spcBef>
              <a:buFontTx/>
              <a:buNone/>
              <a:defRPr sz="1800" kern="1200">
                <a:solidFill>
                  <a:srgbClr val="17252F"/>
                </a:solidFill>
                <a:latin typeface="Roboto Condensed Regular"/>
                <a:ea typeface="+mn-ea"/>
                <a:cs typeface="Roboto Condensed Regular"/>
              </a:defRPr>
            </a:lvl2pPr>
            <a:lvl3pPr marL="914400" indent="0" algn="l" defTabSz="914400" rtl="0" eaLnBrk="1" latinLnBrk="0" hangingPunct="1">
              <a:spcBef>
                <a:spcPct val="20000"/>
              </a:spcBef>
              <a:buFontTx/>
              <a:buNone/>
              <a:defRPr sz="1600" kern="1200">
                <a:solidFill>
                  <a:srgbClr val="17252F"/>
                </a:solidFill>
                <a:latin typeface="Roboto Condensed Regular"/>
                <a:ea typeface="+mn-ea"/>
                <a:cs typeface="Roboto Condensed Regular"/>
              </a:defRPr>
            </a:lvl3pPr>
            <a:lvl4pPr marL="13716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4pPr>
            <a:lvl5pPr marL="18288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2">
                    <a:lumMod val="75000"/>
                  </a:schemeClr>
                </a:solidFill>
                <a:latin typeface="Helvetica Light"/>
                <a:cs typeface="Helvetica Light"/>
              </a:rPr>
              <a:t>About Your Finance Program Plan</a:t>
            </a:r>
            <a:endParaRPr lang="en-US" sz="2400" dirty="0">
              <a:solidFill>
                <a:schemeClr val="tx2">
                  <a:lumMod val="75000"/>
                </a:schemeClr>
              </a:solidFill>
              <a:latin typeface="Helvetica Light"/>
              <a:cs typeface="Helvetica Light"/>
            </a:endParaRPr>
          </a:p>
        </p:txBody>
      </p:sp>
      <p:sp>
        <p:nvSpPr>
          <p:cNvPr id="57" name="Rounded Rectangle 56"/>
          <p:cNvSpPr>
            <a:spLocks noChangeAspect="1"/>
          </p:cNvSpPr>
          <p:nvPr/>
        </p:nvSpPr>
        <p:spPr>
          <a:xfrm>
            <a:off x="541867" y="2947277"/>
            <a:ext cx="468000" cy="467999"/>
          </a:xfrm>
          <a:prstGeom prst="roundRect">
            <a:avLst>
              <a:gd name="adj" fmla="val 50000"/>
            </a:avLst>
          </a:prstGeom>
          <a:solidFill>
            <a:srgbClr val="10A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73" y="4050826"/>
            <a:ext cx="271189" cy="256726"/>
          </a:xfrm>
          <a:prstGeom prst="rect">
            <a:avLst/>
          </a:prstGeom>
        </p:spPr>
      </p:pic>
      <p:pic>
        <p:nvPicPr>
          <p:cNvPr id="59" name="Picture 58" descr="comment32.png"/>
          <p:cNvPicPr>
            <a:picLocks noChangeAspect="1"/>
          </p:cNvPicPr>
          <p:nvPr/>
        </p:nvPicPr>
        <p:blipFill>
          <a:blip r:embed="rId4" cstate="print">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91076" y="2096227"/>
            <a:ext cx="369582" cy="249756"/>
          </a:xfrm>
          <a:prstGeom prst="rect">
            <a:avLst/>
          </a:prstGeom>
        </p:spPr>
      </p:pic>
      <p:sp>
        <p:nvSpPr>
          <p:cNvPr id="60" name="Text Placeholder 7"/>
          <p:cNvSpPr txBox="1">
            <a:spLocks/>
          </p:cNvSpPr>
          <p:nvPr/>
        </p:nvSpPr>
        <p:spPr>
          <a:xfrm>
            <a:off x="1150750" y="4850146"/>
            <a:ext cx="2449071" cy="557784"/>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Tx/>
              <a:buNone/>
              <a:defRPr sz="1200" kern="1200">
                <a:solidFill>
                  <a:srgbClr val="FFFFFF"/>
                </a:solidFill>
                <a:latin typeface="Roboto Condensed Regular"/>
                <a:ea typeface="+mn-ea"/>
                <a:cs typeface="Roboto Condensed Regular"/>
              </a:defRPr>
            </a:lvl1pPr>
            <a:lvl2pPr marL="457200" indent="0" algn="l" defTabSz="914400" rtl="0" eaLnBrk="1" latinLnBrk="0" hangingPunct="1">
              <a:spcBef>
                <a:spcPct val="20000"/>
              </a:spcBef>
              <a:buFontTx/>
              <a:buNone/>
              <a:defRPr sz="1800" kern="1200">
                <a:solidFill>
                  <a:srgbClr val="17252F"/>
                </a:solidFill>
                <a:latin typeface="Roboto Condensed Regular"/>
                <a:ea typeface="+mn-ea"/>
                <a:cs typeface="Roboto Condensed Regular"/>
              </a:defRPr>
            </a:lvl2pPr>
            <a:lvl3pPr marL="914400" indent="0" algn="l" defTabSz="914400" rtl="0" eaLnBrk="1" latinLnBrk="0" hangingPunct="1">
              <a:spcBef>
                <a:spcPct val="20000"/>
              </a:spcBef>
              <a:buFontTx/>
              <a:buNone/>
              <a:defRPr sz="1600" kern="1200">
                <a:solidFill>
                  <a:srgbClr val="17252F"/>
                </a:solidFill>
                <a:latin typeface="Roboto Condensed Regular"/>
                <a:ea typeface="+mn-ea"/>
                <a:cs typeface="Roboto Condensed Regular"/>
              </a:defRPr>
            </a:lvl3pPr>
            <a:lvl4pPr marL="13716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4pPr>
            <a:lvl5pPr marL="18288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2">
                    <a:lumMod val="75000"/>
                  </a:schemeClr>
                </a:solidFill>
                <a:latin typeface="Helvetica Light"/>
                <a:cs typeface="Helvetica Light"/>
              </a:rPr>
              <a:t>Get Started</a:t>
            </a:r>
            <a:endParaRPr lang="en-US" sz="2400" dirty="0">
              <a:solidFill>
                <a:schemeClr val="tx2">
                  <a:lumMod val="75000"/>
                </a:schemeClr>
              </a:solidFill>
              <a:latin typeface="Helvetica Light"/>
              <a:cs typeface="Helvetica Light"/>
            </a:endParaRPr>
          </a:p>
        </p:txBody>
      </p:sp>
      <p:sp>
        <p:nvSpPr>
          <p:cNvPr id="61" name="Rounded Rectangle 60"/>
          <p:cNvSpPr>
            <a:spLocks noChangeAspect="1"/>
          </p:cNvSpPr>
          <p:nvPr/>
        </p:nvSpPr>
        <p:spPr>
          <a:xfrm>
            <a:off x="541867" y="4900697"/>
            <a:ext cx="468000" cy="467999"/>
          </a:xfrm>
          <a:prstGeom prst="roundRect">
            <a:avLst>
              <a:gd name="adj" fmla="val 5000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pic>
        <p:nvPicPr>
          <p:cNvPr id="62" name="Picture 6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537833" y="4984863"/>
            <a:ext cx="476068" cy="304698"/>
          </a:xfrm>
          <a:prstGeom prst="rect">
            <a:avLst/>
          </a:prstGeom>
          <a:effectLst/>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744" y="3061079"/>
            <a:ext cx="260246" cy="260244"/>
          </a:xfrm>
          <a:prstGeom prst="rect">
            <a:avLst/>
          </a:prstGeom>
        </p:spPr>
      </p:pic>
    </p:spTree>
    <p:extLst>
      <p:ext uri="{BB962C8B-B14F-4D97-AF65-F5344CB8AC3E}">
        <p14:creationId xmlns:p14="http://schemas.microsoft.com/office/powerpoint/2010/main" val="264834398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31"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p:cTn id="10" dur="500" fill="hold"/>
                                        <p:tgtEl>
                                          <p:spTgt spid="59"/>
                                        </p:tgtEl>
                                        <p:attrNameLst>
                                          <p:attrName>ppt_w</p:attrName>
                                        </p:attrNameLst>
                                      </p:cBhvr>
                                      <p:tavLst>
                                        <p:tav tm="0">
                                          <p:val>
                                            <p:fltVal val="0"/>
                                          </p:val>
                                        </p:tav>
                                        <p:tav tm="100000">
                                          <p:val>
                                            <p:strVal val="#ppt_w"/>
                                          </p:val>
                                        </p:tav>
                                      </p:tavLst>
                                    </p:anim>
                                    <p:anim calcmode="lin" valueType="num">
                                      <p:cBhvr>
                                        <p:cTn id="11" dur="500" fill="hold"/>
                                        <p:tgtEl>
                                          <p:spTgt spid="59"/>
                                        </p:tgtEl>
                                        <p:attrNameLst>
                                          <p:attrName>ppt_h</p:attrName>
                                        </p:attrNameLst>
                                      </p:cBhvr>
                                      <p:tavLst>
                                        <p:tav tm="0">
                                          <p:val>
                                            <p:fltVal val="0"/>
                                          </p:val>
                                        </p:tav>
                                        <p:tav tm="100000">
                                          <p:val>
                                            <p:strVal val="#ppt_h"/>
                                          </p:val>
                                        </p:tav>
                                      </p:tavLst>
                                    </p:anim>
                                    <p:anim calcmode="lin" valueType="num">
                                      <p:cBhvr>
                                        <p:cTn id="12" dur="500" fill="hold"/>
                                        <p:tgtEl>
                                          <p:spTgt spid="59"/>
                                        </p:tgtEl>
                                        <p:attrNameLst>
                                          <p:attrName>style.rotation</p:attrName>
                                        </p:attrNameLst>
                                      </p:cBhvr>
                                      <p:tavLst>
                                        <p:tav tm="0">
                                          <p:val>
                                            <p:fltVal val="90"/>
                                          </p:val>
                                        </p:tav>
                                        <p:tav tm="100000">
                                          <p:val>
                                            <p:fltVal val="0"/>
                                          </p:val>
                                        </p:tav>
                                      </p:tavLst>
                                    </p:anim>
                                    <p:animEffect transition="in" filter="fade">
                                      <p:cBhvr>
                                        <p:cTn id="13" dur="500"/>
                                        <p:tgtEl>
                                          <p:spTgt spid="59"/>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fltVal val="0"/>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anim calcmode="lin" valueType="num">
                                      <p:cBhvr>
                                        <p:cTn id="18" dur="500" fill="hold"/>
                                        <p:tgtEl>
                                          <p:spTgt spid="39"/>
                                        </p:tgtEl>
                                        <p:attrNameLst>
                                          <p:attrName>style.rotation</p:attrName>
                                        </p:attrNameLst>
                                      </p:cBhvr>
                                      <p:tavLst>
                                        <p:tav tm="0">
                                          <p:val>
                                            <p:fltVal val="90"/>
                                          </p:val>
                                        </p:tav>
                                        <p:tav tm="100000">
                                          <p:val>
                                            <p:fltVal val="0"/>
                                          </p:val>
                                        </p:tav>
                                      </p:tavLst>
                                    </p:anim>
                                    <p:animEffect transition="in" filter="fade">
                                      <p:cBhvr>
                                        <p:cTn id="19" dur="500"/>
                                        <p:tgtEl>
                                          <p:spTgt spid="3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31"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 calcmode="lin" valueType="num">
                                      <p:cBhvr>
                                        <p:cTn id="28" dur="500" fill="hold"/>
                                        <p:tgtEl>
                                          <p:spTgt spid="63"/>
                                        </p:tgtEl>
                                        <p:attrNameLst>
                                          <p:attrName>style.rotation</p:attrName>
                                        </p:attrNameLst>
                                      </p:cBhvr>
                                      <p:tavLst>
                                        <p:tav tm="0">
                                          <p:val>
                                            <p:fltVal val="90"/>
                                          </p:val>
                                        </p:tav>
                                        <p:tav tm="100000">
                                          <p:val>
                                            <p:fltVal val="0"/>
                                          </p:val>
                                        </p:tav>
                                      </p:tavLst>
                                    </p:anim>
                                    <p:animEffect transition="in" filter="fade">
                                      <p:cBhvr>
                                        <p:cTn id="29" dur="500"/>
                                        <p:tgtEl>
                                          <p:spTgt spid="63"/>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fltVal val="0"/>
                                          </p:val>
                                        </p:tav>
                                        <p:tav tm="100000">
                                          <p:val>
                                            <p:strVal val="#ppt_w"/>
                                          </p:val>
                                        </p:tav>
                                      </p:tavLst>
                                    </p:anim>
                                    <p:anim calcmode="lin" valueType="num">
                                      <p:cBhvr>
                                        <p:cTn id="33" dur="500" fill="hold"/>
                                        <p:tgtEl>
                                          <p:spTgt spid="57"/>
                                        </p:tgtEl>
                                        <p:attrNameLst>
                                          <p:attrName>ppt_h</p:attrName>
                                        </p:attrNameLst>
                                      </p:cBhvr>
                                      <p:tavLst>
                                        <p:tav tm="0">
                                          <p:val>
                                            <p:fltVal val="0"/>
                                          </p:val>
                                        </p:tav>
                                        <p:tav tm="100000">
                                          <p:val>
                                            <p:strVal val="#ppt_h"/>
                                          </p:val>
                                        </p:tav>
                                      </p:tavLst>
                                    </p:anim>
                                    <p:anim calcmode="lin" valueType="num">
                                      <p:cBhvr>
                                        <p:cTn id="34" dur="500" fill="hold"/>
                                        <p:tgtEl>
                                          <p:spTgt spid="57"/>
                                        </p:tgtEl>
                                        <p:attrNameLst>
                                          <p:attrName>style.rotation</p:attrName>
                                        </p:attrNameLst>
                                      </p:cBhvr>
                                      <p:tavLst>
                                        <p:tav tm="0">
                                          <p:val>
                                            <p:fltVal val="90"/>
                                          </p:val>
                                        </p:tav>
                                        <p:tav tm="100000">
                                          <p:val>
                                            <p:fltVal val="0"/>
                                          </p:val>
                                        </p:tav>
                                      </p:tavLst>
                                    </p:anim>
                                    <p:animEffect transition="in" filter="fade">
                                      <p:cBhvr>
                                        <p:cTn id="35" dur="500"/>
                                        <p:tgtEl>
                                          <p:spTgt spid="5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31"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p:cTn id="42" dur="500" fill="hold"/>
                                        <p:tgtEl>
                                          <p:spTgt spid="58"/>
                                        </p:tgtEl>
                                        <p:attrNameLst>
                                          <p:attrName>ppt_w</p:attrName>
                                        </p:attrNameLst>
                                      </p:cBhvr>
                                      <p:tavLst>
                                        <p:tav tm="0">
                                          <p:val>
                                            <p:fltVal val="0"/>
                                          </p:val>
                                        </p:tav>
                                        <p:tav tm="100000">
                                          <p:val>
                                            <p:strVal val="#ppt_w"/>
                                          </p:val>
                                        </p:tav>
                                      </p:tavLst>
                                    </p:anim>
                                    <p:anim calcmode="lin" valueType="num">
                                      <p:cBhvr>
                                        <p:cTn id="43" dur="500" fill="hold"/>
                                        <p:tgtEl>
                                          <p:spTgt spid="58"/>
                                        </p:tgtEl>
                                        <p:attrNameLst>
                                          <p:attrName>ppt_h</p:attrName>
                                        </p:attrNameLst>
                                      </p:cBhvr>
                                      <p:tavLst>
                                        <p:tav tm="0">
                                          <p:val>
                                            <p:fltVal val="0"/>
                                          </p:val>
                                        </p:tav>
                                        <p:tav tm="100000">
                                          <p:val>
                                            <p:strVal val="#ppt_h"/>
                                          </p:val>
                                        </p:tav>
                                      </p:tavLst>
                                    </p:anim>
                                    <p:anim calcmode="lin" valueType="num">
                                      <p:cBhvr>
                                        <p:cTn id="44" dur="500" fill="hold"/>
                                        <p:tgtEl>
                                          <p:spTgt spid="58"/>
                                        </p:tgtEl>
                                        <p:attrNameLst>
                                          <p:attrName>style.rotation</p:attrName>
                                        </p:attrNameLst>
                                      </p:cBhvr>
                                      <p:tavLst>
                                        <p:tav tm="0">
                                          <p:val>
                                            <p:fltVal val="90"/>
                                          </p:val>
                                        </p:tav>
                                        <p:tav tm="100000">
                                          <p:val>
                                            <p:fltVal val="0"/>
                                          </p:val>
                                        </p:tav>
                                      </p:tavLst>
                                    </p:anim>
                                    <p:animEffect transition="in" filter="fade">
                                      <p:cBhvr>
                                        <p:cTn id="45" dur="500"/>
                                        <p:tgtEl>
                                          <p:spTgt spid="5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 calcmode="lin" valueType="num">
                                      <p:cBhvr>
                                        <p:cTn id="50" dur="500" fill="hold"/>
                                        <p:tgtEl>
                                          <p:spTgt spid="40"/>
                                        </p:tgtEl>
                                        <p:attrNameLst>
                                          <p:attrName>style.rotation</p:attrName>
                                        </p:attrNameLst>
                                      </p:cBhvr>
                                      <p:tavLst>
                                        <p:tav tm="0">
                                          <p:val>
                                            <p:fltVal val="90"/>
                                          </p:val>
                                        </p:tav>
                                        <p:tav tm="100000">
                                          <p:val>
                                            <p:fltVal val="0"/>
                                          </p:val>
                                        </p:tav>
                                      </p:tavLst>
                                    </p:anim>
                                    <p:animEffect transition="in" filter="fade">
                                      <p:cBhvr>
                                        <p:cTn id="51" dur="500"/>
                                        <p:tgtEl>
                                          <p:spTgt spid="40"/>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31"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 calcmode="lin" valueType="num">
                                      <p:cBhvr>
                                        <p:cTn id="60" dur="500" fill="hold"/>
                                        <p:tgtEl>
                                          <p:spTgt spid="62"/>
                                        </p:tgtEl>
                                        <p:attrNameLst>
                                          <p:attrName>style.rotation</p:attrName>
                                        </p:attrNameLst>
                                      </p:cBhvr>
                                      <p:tavLst>
                                        <p:tav tm="0">
                                          <p:val>
                                            <p:fltVal val="90"/>
                                          </p:val>
                                        </p:tav>
                                        <p:tav tm="100000">
                                          <p:val>
                                            <p:fltVal val="0"/>
                                          </p:val>
                                        </p:tav>
                                      </p:tavLst>
                                    </p:anim>
                                    <p:animEffect transition="in" filter="fade">
                                      <p:cBhvr>
                                        <p:cTn id="61" dur="500"/>
                                        <p:tgtEl>
                                          <p:spTgt spid="62"/>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 calcmode="lin" valueType="num">
                                      <p:cBhvr>
                                        <p:cTn id="66" dur="500" fill="hold"/>
                                        <p:tgtEl>
                                          <p:spTgt spid="61"/>
                                        </p:tgtEl>
                                        <p:attrNameLst>
                                          <p:attrName>style.rotation</p:attrName>
                                        </p:attrNameLst>
                                      </p:cBhvr>
                                      <p:tavLst>
                                        <p:tav tm="0">
                                          <p:val>
                                            <p:fltVal val="90"/>
                                          </p:val>
                                        </p:tav>
                                        <p:tav tm="100000">
                                          <p:val>
                                            <p:fltVal val="0"/>
                                          </p:val>
                                        </p:tav>
                                      </p:tavLst>
                                    </p:anim>
                                    <p:animEffect transition="in" filter="fade">
                                      <p:cBhvr>
                                        <p:cTn id="6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animBg="1"/>
      <p:bldP spid="40" grpId="0" animBg="1"/>
      <p:bldP spid="41" grpId="0"/>
      <p:bldP spid="57" grpId="0" animBg="1"/>
      <p:bldP spid="60" grpId="0"/>
      <p:bldP spid="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tretch>
            <a:fillRect/>
          </a:stretch>
        </p:blipFill>
        <p:spPr>
          <a:xfrm>
            <a:off x="4014001" y="833120"/>
            <a:ext cx="1115997" cy="1115997"/>
          </a:xfrm>
          <a:solidFill>
            <a:schemeClr val="accent3"/>
          </a:solidFill>
        </p:spPr>
      </p:pic>
      <p:sp>
        <p:nvSpPr>
          <p:cNvPr id="2" name="Title 1"/>
          <p:cNvSpPr>
            <a:spLocks noGrp="1"/>
          </p:cNvSpPr>
          <p:nvPr>
            <p:ph type="title"/>
          </p:nvPr>
        </p:nvSpPr>
        <p:spPr>
          <a:xfrm>
            <a:off x="609599" y="1940951"/>
            <a:ext cx="8052761" cy="1143000"/>
          </a:xfrm>
        </p:spPr>
        <p:txBody>
          <a:bodyPr>
            <a:normAutofit/>
          </a:bodyPr>
          <a:lstStyle/>
          <a:p>
            <a:pPr algn="ctr"/>
            <a:r>
              <a:rPr lang="en-US" dirty="0" smtClean="0"/>
              <a:t>Get Started</a:t>
            </a:r>
            <a:endParaRPr lang="en-US" dirty="0"/>
          </a:p>
        </p:txBody>
      </p:sp>
      <p:sp>
        <p:nvSpPr>
          <p:cNvPr id="6" name="TextBox 5"/>
          <p:cNvSpPr txBox="1"/>
          <p:nvPr/>
        </p:nvSpPr>
        <p:spPr>
          <a:xfrm>
            <a:off x="319786" y="3379832"/>
            <a:ext cx="5545503" cy="2062103"/>
          </a:xfrm>
          <a:prstGeom prst="rect">
            <a:avLst/>
          </a:prstGeom>
          <a:noFill/>
        </p:spPr>
        <p:txBody>
          <a:bodyPr wrap="square" rtlCol="0">
            <a:spAutoFit/>
          </a:bodyPr>
          <a:lstStyle/>
          <a:p>
            <a:pPr marL="457200" indent="-274320">
              <a:spcAft>
                <a:spcPts val="600"/>
              </a:spcAft>
              <a:buFont typeface="+mj-lt"/>
              <a:buAutoNum type="arabicPeriod"/>
            </a:pPr>
            <a:r>
              <a:rPr lang="en-US" dirty="0">
                <a:latin typeface="Helvetica Light"/>
                <a:cs typeface="Helvetica Light"/>
              </a:rPr>
              <a:t>Sign in at </a:t>
            </a:r>
            <a:r>
              <a:rPr lang="en-US" b="1" dirty="0">
                <a:latin typeface="Helvetica"/>
                <a:cs typeface="Helvetica"/>
                <a:hlinkClick r:id="rId3"/>
              </a:rPr>
              <a:t>https://</a:t>
            </a:r>
            <a:r>
              <a:rPr lang="en-US" b="1" dirty="0" smtClean="0">
                <a:latin typeface="Helvetica"/>
                <a:cs typeface="Helvetica"/>
                <a:hlinkClick r:id="rId3"/>
              </a:rPr>
              <a:t>encycle.noesis.com</a:t>
            </a:r>
            <a:r>
              <a:rPr lang="en-US" b="1" dirty="0" smtClean="0">
                <a:latin typeface="Helvetica"/>
                <a:cs typeface="Helvetica"/>
              </a:rPr>
              <a:t> </a:t>
            </a:r>
            <a:r>
              <a:rPr lang="en-US" dirty="0" smtClean="0">
                <a:latin typeface="Helvetica Light"/>
                <a:cs typeface="Helvetica Light"/>
              </a:rPr>
              <a:t>and</a:t>
            </a:r>
            <a:r>
              <a:rPr lang="en-US" b="1" dirty="0" smtClean="0">
                <a:latin typeface="Helvetica"/>
                <a:cs typeface="Helvetica"/>
              </a:rPr>
              <a:t> </a:t>
            </a:r>
            <a:r>
              <a:rPr lang="en-US" dirty="0" smtClean="0">
                <a:latin typeface="Helvetica Neue Light"/>
                <a:cs typeface="Helvetica Neue Light"/>
              </a:rPr>
              <a:t>create your account.</a:t>
            </a:r>
          </a:p>
          <a:p>
            <a:pPr marL="457200" indent="-274320">
              <a:spcAft>
                <a:spcPts val="600"/>
              </a:spcAft>
              <a:buFont typeface="+mj-lt"/>
              <a:buAutoNum type="arabicPeriod"/>
            </a:pPr>
            <a:r>
              <a:rPr lang="en-US" dirty="0" smtClean="0">
                <a:latin typeface="Helvetica Neue Light"/>
                <a:cs typeface="Helvetica Neue Light"/>
              </a:rPr>
              <a:t>Take a Test Drive -</a:t>
            </a:r>
            <a:r>
              <a:rPr lang="en-US" dirty="0">
                <a:latin typeface="Helvetica Neue Light"/>
                <a:cs typeface="Helvetica Neue Light"/>
              </a:rPr>
              <a:t> </a:t>
            </a:r>
            <a:r>
              <a:rPr lang="en-US" dirty="0" smtClean="0">
                <a:latin typeface="Helvetica Neue Light"/>
                <a:cs typeface="Helvetica Neue Light"/>
              </a:rPr>
              <a:t>Present Payment Plans to three customers</a:t>
            </a:r>
          </a:p>
          <a:p>
            <a:pPr marL="182880">
              <a:spcAft>
                <a:spcPts val="600"/>
              </a:spcAft>
            </a:pPr>
            <a:endParaRPr lang="en-US" dirty="0">
              <a:latin typeface="Helvetica Neue Light"/>
              <a:cs typeface="Helvetica Neue Light"/>
            </a:endParaRPr>
          </a:p>
          <a:p>
            <a:pPr marL="457200" indent="-274320">
              <a:spcAft>
                <a:spcPts val="600"/>
              </a:spcAft>
              <a:buFont typeface="+mj-lt"/>
              <a:buAutoNum type="arabicPeriod"/>
            </a:pPr>
            <a:endParaRPr lang="en-US" dirty="0" smtClean="0">
              <a:latin typeface="Helvetica Neue Light"/>
              <a:cs typeface="Helvetica Neue Light"/>
            </a:endParaRPr>
          </a:p>
        </p:txBody>
      </p:sp>
      <p:pic>
        <p:nvPicPr>
          <p:cNvPr id="9" name="Picture 8"/>
          <p:cNvPicPr>
            <a:picLocks noChangeAspect="1"/>
          </p:cNvPicPr>
          <p:nvPr/>
        </p:nvPicPr>
        <p:blipFill>
          <a:blip r:embed="rId4"/>
          <a:stretch>
            <a:fillRect/>
          </a:stretch>
        </p:blipFill>
        <p:spPr>
          <a:xfrm>
            <a:off x="6225365" y="3335477"/>
            <a:ext cx="2094497" cy="27044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538494" y="5141911"/>
            <a:ext cx="4823523" cy="47087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atin typeface="Helvetica Neue"/>
                <a:cs typeface="Helvetica Neue"/>
              </a:rPr>
              <a:t>DOWNLOAD &amp; PRINT QUICK TIPS</a:t>
            </a:r>
            <a:endParaRPr lang="en-US" dirty="0">
              <a:latin typeface="Helvetica Neue"/>
              <a:cs typeface="Helvetica Neue"/>
            </a:endParaRPr>
          </a:p>
        </p:txBody>
      </p:sp>
    </p:spTree>
    <p:extLst>
      <p:ext uri="{BB962C8B-B14F-4D97-AF65-F5344CB8AC3E}">
        <p14:creationId xmlns:p14="http://schemas.microsoft.com/office/powerpoint/2010/main" val="93393326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tretch>
            <a:fillRect/>
          </a:stretch>
        </p:blipFill>
        <p:spPr>
          <a:xfrm>
            <a:off x="4014788" y="833438"/>
            <a:ext cx="1114425" cy="1114425"/>
          </a:xfrm>
          <a:solidFill>
            <a:srgbClr val="FD5E3F"/>
          </a:solidFill>
          <a:ln w="6350" cmpd="sng"/>
        </p:spPr>
      </p:pic>
      <p:sp>
        <p:nvSpPr>
          <p:cNvPr id="2" name="Title 1"/>
          <p:cNvSpPr>
            <a:spLocks noGrp="1"/>
          </p:cNvSpPr>
          <p:nvPr>
            <p:ph type="title"/>
          </p:nvPr>
        </p:nvSpPr>
        <p:spPr>
          <a:xfrm>
            <a:off x="609600" y="1940951"/>
            <a:ext cx="7879347" cy="1143000"/>
          </a:xfrm>
        </p:spPr>
        <p:txBody>
          <a:bodyPr/>
          <a:lstStyle/>
          <a:p>
            <a:pPr algn="ctr"/>
            <a:r>
              <a:rPr lang="en-US" dirty="0" smtClean="0"/>
              <a:t>Introductions</a:t>
            </a:r>
            <a:endParaRPr lang="en-US" dirty="0"/>
          </a:p>
        </p:txBody>
      </p:sp>
      <p:sp>
        <p:nvSpPr>
          <p:cNvPr id="5" name="TextBox 4"/>
          <p:cNvSpPr txBox="1"/>
          <p:nvPr/>
        </p:nvSpPr>
        <p:spPr>
          <a:xfrm>
            <a:off x="2275943" y="3559346"/>
            <a:ext cx="2456595" cy="646331"/>
          </a:xfrm>
          <a:prstGeom prst="rect">
            <a:avLst/>
          </a:prstGeom>
        </p:spPr>
        <p:txBody>
          <a:bodyPr wrap="square">
            <a:spAutoFit/>
          </a:bodyPr>
          <a:lstStyle>
            <a:defPPr>
              <a:defRPr lang="en-US"/>
            </a:defPPr>
            <a:lvl1pPr>
              <a:defRPr>
                <a:latin typeface="Helvetica"/>
                <a:cs typeface="Helvetica"/>
              </a:defRPr>
            </a:lvl1pPr>
          </a:lstStyle>
          <a:p>
            <a:r>
              <a:rPr lang="en-US" sz="2000" b="1" dirty="0" smtClean="0">
                <a:solidFill>
                  <a:schemeClr val="accent2"/>
                </a:solidFill>
              </a:rPr>
              <a:t>Shannon </a:t>
            </a:r>
            <a:r>
              <a:rPr lang="en-US" sz="2000" b="1" dirty="0" err="1" smtClean="0">
                <a:solidFill>
                  <a:schemeClr val="accent2"/>
                </a:solidFill>
              </a:rPr>
              <a:t>McAulay</a:t>
            </a:r>
            <a:endParaRPr lang="en-US" sz="2000" b="1" dirty="0">
              <a:solidFill>
                <a:schemeClr val="accent2"/>
              </a:solidFill>
            </a:endParaRPr>
          </a:p>
          <a:p>
            <a:r>
              <a:rPr lang="en-US" sz="1600" dirty="0" smtClean="0"/>
              <a:t>Senior Finance Manager</a:t>
            </a:r>
            <a:endParaRPr lang="en-US" sz="1600" dirty="0"/>
          </a:p>
        </p:txBody>
      </p:sp>
      <p:sp>
        <p:nvSpPr>
          <p:cNvPr id="7" name="TextBox 6"/>
          <p:cNvSpPr txBox="1"/>
          <p:nvPr/>
        </p:nvSpPr>
        <p:spPr>
          <a:xfrm>
            <a:off x="5427992" y="3460915"/>
            <a:ext cx="3318039" cy="738664"/>
          </a:xfrm>
          <a:prstGeom prst="rect">
            <a:avLst/>
          </a:prstGeom>
          <a:noFill/>
        </p:spPr>
        <p:txBody>
          <a:bodyPr wrap="square" rtlCol="0">
            <a:spAutoFit/>
          </a:bodyPr>
          <a:lstStyle/>
          <a:p>
            <a:r>
              <a:rPr lang="en-US" sz="1400" dirty="0" smtClean="0">
                <a:latin typeface="Helvetica Light"/>
                <a:ea typeface="Helvetica" charset="0"/>
                <a:cs typeface="Helvetica Light"/>
              </a:rPr>
              <a:t>Account Management, </a:t>
            </a:r>
          </a:p>
          <a:p>
            <a:r>
              <a:rPr lang="en-US" sz="1400" dirty="0" smtClean="0">
                <a:latin typeface="Helvetica Light"/>
                <a:ea typeface="Helvetica" charset="0"/>
                <a:cs typeface="Helvetica Light"/>
              </a:rPr>
              <a:t>Project Presentation Strategy, </a:t>
            </a:r>
          </a:p>
          <a:p>
            <a:r>
              <a:rPr lang="en-US" sz="1400" dirty="0" smtClean="0">
                <a:latin typeface="Helvetica Light"/>
                <a:ea typeface="Helvetica" charset="0"/>
                <a:cs typeface="Helvetica Light"/>
              </a:rPr>
              <a:t>Payment Option / Financing Strategy</a:t>
            </a:r>
            <a:endParaRPr lang="en-US" sz="1400" dirty="0">
              <a:latin typeface="Helvetica Light"/>
              <a:ea typeface="Helvetica" charset="0"/>
              <a:cs typeface="Helvetica Light"/>
            </a:endParaRPr>
          </a:p>
        </p:txBody>
      </p:sp>
      <p:pic>
        <p:nvPicPr>
          <p:cNvPr id="8" name="Picture 7" descr="Shannon.png"/>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35225"/>
          <a:stretch/>
        </p:blipFill>
        <p:spPr>
          <a:xfrm>
            <a:off x="308697" y="3227524"/>
            <a:ext cx="1453164" cy="1188720"/>
          </a:xfrm>
          <a:prstGeom prst="rect">
            <a:avLst/>
          </a:prstGeom>
          <a:ln>
            <a:noFill/>
          </a:ln>
          <a:effectLst/>
        </p:spPr>
      </p:pic>
      <p:sp>
        <p:nvSpPr>
          <p:cNvPr id="9" name="Rectangle 8"/>
          <p:cNvSpPr/>
          <p:nvPr/>
        </p:nvSpPr>
        <p:spPr>
          <a:xfrm>
            <a:off x="2275788" y="4873294"/>
            <a:ext cx="2971862" cy="646331"/>
          </a:xfrm>
          <a:prstGeom prst="rect">
            <a:avLst/>
          </a:prstGeom>
        </p:spPr>
        <p:txBody>
          <a:bodyPr wrap="square">
            <a:spAutoFit/>
          </a:bodyPr>
          <a:lstStyle/>
          <a:p>
            <a:r>
              <a:rPr lang="en-US" sz="2000" b="1" dirty="0" err="1" smtClean="0">
                <a:solidFill>
                  <a:srgbClr val="FD5E3F"/>
                </a:solidFill>
                <a:latin typeface="Helvetica"/>
                <a:cs typeface="Helvetica"/>
              </a:rPr>
              <a:t>Achai</a:t>
            </a:r>
            <a:r>
              <a:rPr lang="en-US" sz="2000" b="1" dirty="0" smtClean="0">
                <a:solidFill>
                  <a:srgbClr val="FD5E3F"/>
                </a:solidFill>
                <a:latin typeface="Helvetica"/>
                <a:cs typeface="Helvetica"/>
              </a:rPr>
              <a:t> </a:t>
            </a:r>
            <a:r>
              <a:rPr lang="en-US" sz="2000" b="1" dirty="0" err="1" smtClean="0">
                <a:solidFill>
                  <a:srgbClr val="FD5E3F"/>
                </a:solidFill>
                <a:latin typeface="Helvetica"/>
                <a:cs typeface="Helvetica"/>
              </a:rPr>
              <a:t>Broner</a:t>
            </a:r>
            <a:r>
              <a:rPr lang="en-US" sz="2000" b="1" dirty="0" smtClean="0">
                <a:solidFill>
                  <a:srgbClr val="FD5E3F"/>
                </a:solidFill>
                <a:latin typeface="Helvetica"/>
                <a:cs typeface="Helvetica"/>
              </a:rPr>
              <a:t>, CMVP</a:t>
            </a:r>
            <a:endParaRPr lang="en-US" sz="2000" b="1" dirty="0">
              <a:solidFill>
                <a:srgbClr val="FD5E3F"/>
              </a:solidFill>
              <a:latin typeface="Helvetica"/>
              <a:cs typeface="Helvetica"/>
            </a:endParaRPr>
          </a:p>
          <a:p>
            <a:r>
              <a:rPr lang="en-US" sz="1600" dirty="0" smtClean="0">
                <a:latin typeface="Helvetica"/>
                <a:cs typeface="Helvetica"/>
              </a:rPr>
              <a:t>Director, Energy Projects</a:t>
            </a:r>
          </a:p>
        </p:txBody>
      </p:sp>
      <p:sp>
        <p:nvSpPr>
          <p:cNvPr id="10" name="TextBox 9"/>
          <p:cNvSpPr txBox="1"/>
          <p:nvPr/>
        </p:nvSpPr>
        <p:spPr>
          <a:xfrm>
            <a:off x="5444486" y="4953559"/>
            <a:ext cx="3318039" cy="523220"/>
          </a:xfrm>
          <a:prstGeom prst="rect">
            <a:avLst/>
          </a:prstGeom>
          <a:noFill/>
        </p:spPr>
        <p:txBody>
          <a:bodyPr wrap="square" rtlCol="0">
            <a:spAutoFit/>
          </a:bodyPr>
          <a:lstStyle/>
          <a:p>
            <a:r>
              <a:rPr lang="en-US" sz="1400" dirty="0" smtClean="0">
                <a:latin typeface="Helvetica Light"/>
                <a:cs typeface="Helvetica Light"/>
              </a:rPr>
              <a:t>Project Consultations</a:t>
            </a:r>
          </a:p>
          <a:p>
            <a:r>
              <a:rPr lang="en-US" sz="1400" dirty="0" smtClean="0">
                <a:latin typeface="Helvetica Light"/>
                <a:cs typeface="Helvetica Light"/>
              </a:rPr>
              <a:t>Energy Efficiency Expertise</a:t>
            </a:r>
            <a:endParaRPr lang="en-US" sz="1400" dirty="0">
              <a:latin typeface="Helvetica Light"/>
              <a:cs typeface="Helvetica Light"/>
            </a:endParaRPr>
          </a:p>
        </p:txBody>
      </p:sp>
      <p:pic>
        <p:nvPicPr>
          <p:cNvPr id="11" name="Picture Placeholder 1" descr="Achai.jpg"/>
          <p:cNvPicPr>
            <a:picLocks noChangeAspect="1"/>
          </p:cNvPicPr>
          <p:nvPr/>
        </p:nvPicPr>
        <p:blipFill>
          <a:blip r:embed="rId5">
            <a:extLst>
              <a:ext uri="{28A0092B-C50C-407E-A947-70E740481C1C}">
                <a14:useLocalDpi xmlns:a14="http://schemas.microsoft.com/office/drawing/2010/main" val="0"/>
              </a:ext>
            </a:extLst>
          </a:blip>
          <a:srcRect t="12555" b="12555"/>
          <a:stretch>
            <a:fillRect/>
          </a:stretch>
        </p:blipFill>
        <p:spPr>
          <a:xfrm>
            <a:off x="469805" y="4621171"/>
            <a:ext cx="1187997" cy="1187996"/>
          </a:xfrm>
          <a:prstGeom prst="ellipse">
            <a:avLst/>
          </a:prstGeom>
          <a:ln>
            <a:solidFill>
              <a:schemeClr val="bg1"/>
            </a:solidFill>
          </a:ln>
        </p:spPr>
      </p:pic>
    </p:spTree>
    <p:extLst>
      <p:ext uri="{BB962C8B-B14F-4D97-AF65-F5344CB8AC3E}">
        <p14:creationId xmlns:p14="http://schemas.microsoft.com/office/powerpoint/2010/main" val="264444769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28"/>
          </p:nvPr>
        </p:nvSpPr>
        <p:spPr>
          <a:xfrm>
            <a:off x="457199" y="584200"/>
            <a:ext cx="6280229" cy="431800"/>
          </a:xfrm>
        </p:spPr>
        <p:txBody>
          <a:bodyPr/>
          <a:lstStyle/>
          <a:p>
            <a:r>
              <a:rPr lang="en-US" dirty="0" smtClean="0"/>
              <a:t>INTRODUCTION</a:t>
            </a:r>
            <a:endParaRPr lang="en-US" dirty="0"/>
          </a:p>
          <a:p>
            <a:r>
              <a:rPr lang="en-US" dirty="0" smtClean="0"/>
              <a:t>	</a:t>
            </a:r>
            <a:endParaRPr lang="en-US" dirty="0"/>
          </a:p>
        </p:txBody>
      </p:sp>
      <p:sp>
        <p:nvSpPr>
          <p:cNvPr id="11" name="Title 1"/>
          <p:cNvSpPr txBox="1">
            <a:spLocks/>
          </p:cNvSpPr>
          <p:nvPr/>
        </p:nvSpPr>
        <p:spPr>
          <a:xfrm>
            <a:off x="457200" y="457200"/>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rgbClr val="17252F"/>
                </a:solidFill>
                <a:latin typeface="Roboto Light"/>
                <a:ea typeface="Roboto Condensed Regular"/>
                <a:cs typeface="Roboto Light"/>
              </a:defRPr>
            </a:lvl1pPr>
          </a:lstStyle>
          <a:p>
            <a:r>
              <a:rPr lang="en-JM" sz="3000" dirty="0" smtClean="0">
                <a:solidFill>
                  <a:srgbClr val="343749"/>
                </a:solidFill>
                <a:latin typeface="Helvetica Light"/>
                <a:ea typeface="Calibri"/>
                <a:cs typeface="Helvetica Light"/>
              </a:rPr>
              <a:t>Financing Overcomes the Budget Hurdle</a:t>
            </a:r>
            <a:endParaRPr lang="en-US" sz="3000" dirty="0">
              <a:solidFill>
                <a:srgbClr val="343749"/>
              </a:solidFill>
              <a:latin typeface="Helvetica Light"/>
              <a:ea typeface="Calibri"/>
              <a:cs typeface="Helvetica Light"/>
            </a:endParaRPr>
          </a:p>
        </p:txBody>
      </p:sp>
      <p:sp>
        <p:nvSpPr>
          <p:cNvPr id="16" name="Text Placeholder 7"/>
          <p:cNvSpPr txBox="1">
            <a:spLocks/>
          </p:cNvSpPr>
          <p:nvPr/>
        </p:nvSpPr>
        <p:spPr>
          <a:xfrm>
            <a:off x="564461" y="3535787"/>
            <a:ext cx="2615858" cy="58932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00" b="1" dirty="0" smtClean="0">
                <a:solidFill>
                  <a:srgbClr val="10AE99"/>
                </a:solidFill>
                <a:latin typeface="Helvetica"/>
                <a:cs typeface="Helvetica"/>
              </a:rPr>
              <a:t>88% </a:t>
            </a:r>
            <a:r>
              <a:rPr lang="en-US" sz="1700" dirty="0" smtClean="0">
                <a:solidFill>
                  <a:schemeClr val="bg1">
                    <a:lumMod val="50000"/>
                  </a:schemeClr>
                </a:solidFill>
                <a:latin typeface="Helvetica Light"/>
                <a:cs typeface="Helvetica Light"/>
              </a:rPr>
              <a:t>of car purchases are financed</a:t>
            </a:r>
          </a:p>
          <a:p>
            <a:pPr marL="0" indent="0">
              <a:buNone/>
            </a:pPr>
            <a:endParaRPr lang="en-US" sz="1700" dirty="0">
              <a:solidFill>
                <a:srgbClr val="10AE99"/>
              </a:solidFill>
              <a:latin typeface="Helvetica"/>
              <a:cs typeface="Helvetica"/>
            </a:endParaRPr>
          </a:p>
        </p:txBody>
      </p:sp>
      <p:pic>
        <p:nvPicPr>
          <p:cNvPr id="5" name="Picture Placeholder 4" descr="Car purchase.png"/>
          <p:cNvPicPr>
            <a:picLocks noGrp="1" noChangeAspect="1"/>
          </p:cNvPicPr>
          <p:nvPr>
            <p:ph type="pic" sz="quarter" idx="24"/>
          </p:nvPr>
        </p:nvPicPr>
        <p:blipFill rotWithShape="1">
          <a:blip r:embed="rId3" cstate="print">
            <a:extLst>
              <a:ext uri="{28A0092B-C50C-407E-A947-70E740481C1C}">
                <a14:useLocalDpi xmlns:a14="http://schemas.microsoft.com/office/drawing/2010/main"/>
              </a:ext>
            </a:extLst>
          </a:blip>
          <a:srcRect t="-577" b="733"/>
          <a:stretch/>
        </p:blipFill>
        <p:spPr>
          <a:xfrm>
            <a:off x="566824" y="1748359"/>
            <a:ext cx="2638896" cy="1759264"/>
          </a:xfrm>
          <a:ln>
            <a:noFill/>
          </a:ln>
        </p:spPr>
      </p:pic>
      <p:pic>
        <p:nvPicPr>
          <p:cNvPr id="33" name="Picture 32"/>
          <p:cNvPicPr>
            <a:picLocks noChangeAspect="1"/>
          </p:cNvPicPr>
          <p:nvPr/>
        </p:nvPicPr>
        <p:blipFill>
          <a:blip r:embed="rId4"/>
          <a:stretch>
            <a:fillRect/>
          </a:stretch>
        </p:blipFill>
        <p:spPr>
          <a:xfrm>
            <a:off x="3362398" y="1770109"/>
            <a:ext cx="2558367" cy="1702478"/>
          </a:xfrm>
          <a:prstGeom prst="rect">
            <a:avLst/>
          </a:prstGeom>
          <a:ln>
            <a:solidFill>
              <a:schemeClr val="bg1">
                <a:lumMod val="50000"/>
              </a:schemeClr>
            </a:solidFill>
          </a:ln>
        </p:spPr>
      </p:pic>
      <p:pic>
        <p:nvPicPr>
          <p:cNvPr id="34" name="Picture 3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93306" y="1780511"/>
            <a:ext cx="2552786" cy="1692609"/>
          </a:xfrm>
          <a:prstGeom prst="rect">
            <a:avLst/>
          </a:prstGeom>
          <a:ln>
            <a:solidFill>
              <a:schemeClr val="bg1">
                <a:lumMod val="50000"/>
              </a:schemeClr>
            </a:solidFill>
          </a:ln>
        </p:spPr>
      </p:pic>
      <p:sp>
        <p:nvSpPr>
          <p:cNvPr id="8" name="Rectangle 7"/>
          <p:cNvSpPr/>
          <p:nvPr/>
        </p:nvSpPr>
        <p:spPr>
          <a:xfrm>
            <a:off x="572848" y="1630371"/>
            <a:ext cx="2632871" cy="141874"/>
          </a:xfrm>
          <a:prstGeom prst="rect">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latin typeface="Helvetica"/>
              <a:cs typeface="Helvetica"/>
            </a:endParaRPr>
          </a:p>
        </p:txBody>
      </p:sp>
      <p:sp>
        <p:nvSpPr>
          <p:cNvPr id="9" name="Rectangle 8"/>
          <p:cNvSpPr/>
          <p:nvPr/>
        </p:nvSpPr>
        <p:spPr>
          <a:xfrm>
            <a:off x="6079603" y="1636721"/>
            <a:ext cx="2584672" cy="136417"/>
          </a:xfrm>
          <a:prstGeom prst="rect">
            <a:avLst/>
          </a:prstGeom>
          <a:solidFill>
            <a:srgbClr val="FD5E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D5E3F"/>
              </a:solidFill>
              <a:latin typeface="Helvetica"/>
              <a:cs typeface="Helvetica"/>
            </a:endParaRPr>
          </a:p>
        </p:txBody>
      </p:sp>
      <p:sp>
        <p:nvSpPr>
          <p:cNvPr id="35" name="Rectangle 34"/>
          <p:cNvSpPr/>
          <p:nvPr/>
        </p:nvSpPr>
        <p:spPr>
          <a:xfrm>
            <a:off x="3352252" y="1636721"/>
            <a:ext cx="2578647" cy="141874"/>
          </a:xfrm>
          <a:prstGeom prst="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latin typeface="Helvetica"/>
              <a:cs typeface="Helvetica"/>
            </a:endParaRPr>
          </a:p>
        </p:txBody>
      </p:sp>
      <p:sp>
        <p:nvSpPr>
          <p:cNvPr id="36" name="Text Placeholder 7"/>
          <p:cNvSpPr txBox="1">
            <a:spLocks/>
          </p:cNvSpPr>
          <p:nvPr/>
        </p:nvSpPr>
        <p:spPr>
          <a:xfrm>
            <a:off x="3236306" y="3535787"/>
            <a:ext cx="2783493" cy="58932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00" b="1" dirty="0" smtClean="0">
                <a:solidFill>
                  <a:srgbClr val="343E48"/>
                </a:solidFill>
                <a:latin typeface="Helvetica"/>
                <a:cs typeface="Helvetica"/>
              </a:rPr>
              <a:t>80%</a:t>
            </a:r>
            <a:r>
              <a:rPr lang="en-US" sz="1700" b="1" dirty="0" smtClean="0">
                <a:solidFill>
                  <a:srgbClr val="10AE99"/>
                </a:solidFill>
                <a:latin typeface="Helvetica"/>
                <a:cs typeface="Helvetica"/>
              </a:rPr>
              <a:t> </a:t>
            </a:r>
            <a:r>
              <a:rPr lang="en-US" sz="1700" dirty="0" smtClean="0">
                <a:solidFill>
                  <a:schemeClr val="bg1">
                    <a:lumMod val="50000"/>
                  </a:schemeClr>
                </a:solidFill>
                <a:latin typeface="Helvetica Light"/>
                <a:cs typeface="Helvetica Light"/>
              </a:rPr>
              <a:t>of home purchases are financed</a:t>
            </a:r>
          </a:p>
          <a:p>
            <a:pPr marL="0" indent="0">
              <a:buNone/>
            </a:pPr>
            <a:endParaRPr lang="en-US" sz="1700" dirty="0">
              <a:solidFill>
                <a:srgbClr val="10AE99"/>
              </a:solidFill>
              <a:latin typeface="Helvetica"/>
              <a:cs typeface="Helvetica"/>
            </a:endParaRPr>
          </a:p>
        </p:txBody>
      </p:sp>
      <p:sp>
        <p:nvSpPr>
          <p:cNvPr id="37" name="Text Placeholder 7"/>
          <p:cNvSpPr txBox="1">
            <a:spLocks/>
          </p:cNvSpPr>
          <p:nvPr/>
        </p:nvSpPr>
        <p:spPr>
          <a:xfrm>
            <a:off x="6001431" y="3548487"/>
            <a:ext cx="2921398" cy="58932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00" b="1" dirty="0" smtClean="0">
                <a:solidFill>
                  <a:srgbClr val="FD5E3F"/>
                </a:solidFill>
                <a:latin typeface="Helvetica"/>
                <a:cs typeface="Helvetica"/>
              </a:rPr>
              <a:t>80% </a:t>
            </a:r>
            <a:r>
              <a:rPr lang="en-US" sz="1700" dirty="0" smtClean="0">
                <a:solidFill>
                  <a:schemeClr val="bg1">
                    <a:lumMod val="50000"/>
                  </a:schemeClr>
                </a:solidFill>
                <a:latin typeface="Helvetica Light"/>
                <a:cs typeface="Helvetica Light"/>
              </a:rPr>
              <a:t>of companies finance capital equipment</a:t>
            </a:r>
          </a:p>
          <a:p>
            <a:pPr marL="0" indent="0">
              <a:buNone/>
            </a:pPr>
            <a:endParaRPr lang="en-US" sz="1700" dirty="0">
              <a:solidFill>
                <a:srgbClr val="10AE99"/>
              </a:solidFill>
              <a:latin typeface="Helvetica"/>
              <a:cs typeface="Helvetica"/>
            </a:endParaRPr>
          </a:p>
        </p:txBody>
      </p:sp>
      <p:sp>
        <p:nvSpPr>
          <p:cNvPr id="7" name="Rectangular Callout 6"/>
          <p:cNvSpPr/>
          <p:nvPr/>
        </p:nvSpPr>
        <p:spPr>
          <a:xfrm flipH="1">
            <a:off x="2666997" y="4528785"/>
            <a:ext cx="4165600" cy="1380067"/>
          </a:xfrm>
          <a:prstGeom prst="wedgeRectCallout">
            <a:avLst>
              <a:gd name="adj1" fmla="val -54796"/>
              <a:gd name="adj2" fmla="val 20783"/>
            </a:avLst>
          </a:prstGeom>
          <a:solidFill>
            <a:schemeClr val="tx1">
              <a:lumMod val="10000"/>
              <a:lumOff val="90000"/>
            </a:schemeClr>
          </a:solidFill>
          <a:ln w="3175" cmpd="sng">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648626" y="4373996"/>
            <a:ext cx="4192438" cy="141912"/>
          </a:xfrm>
          <a:prstGeom prst="rect">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621868" y="5579758"/>
            <a:ext cx="1140811" cy="253916"/>
          </a:xfrm>
          <a:prstGeom prst="rect">
            <a:avLst/>
          </a:prstGeom>
          <a:noFill/>
        </p:spPr>
        <p:txBody>
          <a:bodyPr wrap="square" rtlCol="0">
            <a:spAutoFit/>
          </a:bodyPr>
          <a:lstStyle/>
          <a:p>
            <a:r>
              <a:rPr lang="en-US" sz="1050" dirty="0">
                <a:solidFill>
                  <a:srgbClr val="2C2C2C"/>
                </a:solidFill>
                <a:latin typeface="Helvetica Neue"/>
                <a:cs typeface="Helvetica Neue"/>
              </a:rPr>
              <a:t>Building Owner</a:t>
            </a:r>
          </a:p>
        </p:txBody>
      </p:sp>
      <p:sp>
        <p:nvSpPr>
          <p:cNvPr id="14" name="TextBox 13"/>
          <p:cNvSpPr txBox="1"/>
          <p:nvPr/>
        </p:nvSpPr>
        <p:spPr>
          <a:xfrm flipH="1">
            <a:off x="2771981" y="4825118"/>
            <a:ext cx="2705948" cy="923330"/>
          </a:xfrm>
          <a:prstGeom prst="rect">
            <a:avLst/>
          </a:prstGeom>
          <a:noFill/>
        </p:spPr>
        <p:txBody>
          <a:bodyPr wrap="square" rtlCol="0">
            <a:spAutoFit/>
          </a:bodyPr>
          <a:lstStyle/>
          <a:p>
            <a:r>
              <a:rPr lang="en-US" dirty="0">
                <a:latin typeface="Helvetica Light"/>
                <a:ea typeface="ヒラギノ明朝 ProN W3"/>
                <a:cs typeface="Helvetica Light"/>
              </a:rPr>
              <a:t>With financing I see that I </a:t>
            </a:r>
            <a:r>
              <a:rPr lang="en-US" u="sng" dirty="0">
                <a:latin typeface="Helvetica Light"/>
                <a:ea typeface="ヒラギノ明朝 ProN W3"/>
                <a:cs typeface="Helvetica Light"/>
              </a:rPr>
              <a:t>can do this project.</a:t>
            </a:r>
          </a:p>
          <a:p>
            <a:endParaRPr lang="en-US" dirty="0"/>
          </a:p>
        </p:txBody>
      </p:sp>
      <p:pic>
        <p:nvPicPr>
          <p:cNvPr id="15" name="Picture 14" descr="building-own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81137" y="4638854"/>
            <a:ext cx="905930" cy="905930"/>
          </a:xfrm>
          <a:prstGeom prst="rect">
            <a:avLst/>
          </a:prstGeom>
        </p:spPr>
      </p:pic>
    </p:spTree>
    <p:extLst>
      <p:ext uri="{BB962C8B-B14F-4D97-AF65-F5344CB8AC3E}">
        <p14:creationId xmlns:p14="http://schemas.microsoft.com/office/powerpoint/2010/main" val="361432074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7"/>
          </p:nvPr>
        </p:nvSpPr>
        <p:spPr/>
        <p:txBody>
          <a:bodyPr/>
          <a:lstStyle/>
          <a:p>
            <a:endParaRPr lang="en-US"/>
          </a:p>
        </p:txBody>
      </p:sp>
      <p:sp>
        <p:nvSpPr>
          <p:cNvPr id="3" name="Text Placeholder 2"/>
          <p:cNvSpPr>
            <a:spLocks noGrp="1"/>
          </p:cNvSpPr>
          <p:nvPr>
            <p:ph type="body" sz="quarter" idx="48"/>
          </p:nvPr>
        </p:nvSpPr>
        <p:spPr/>
        <p:txBody>
          <a:bodyPr/>
          <a:lstStyle/>
          <a:p>
            <a:endParaRPr lang="en-US"/>
          </a:p>
        </p:txBody>
      </p:sp>
      <p:sp>
        <p:nvSpPr>
          <p:cNvPr id="4" name="Text Placeholder 3"/>
          <p:cNvSpPr>
            <a:spLocks noGrp="1"/>
          </p:cNvSpPr>
          <p:nvPr>
            <p:ph type="body" sz="quarter" idx="49"/>
          </p:nvPr>
        </p:nvSpPr>
        <p:spPr/>
        <p:txBody>
          <a:bodyPr/>
          <a:lstStyle/>
          <a:p>
            <a:endParaRPr lang="en-US"/>
          </a:p>
        </p:txBody>
      </p:sp>
      <p:sp>
        <p:nvSpPr>
          <p:cNvPr id="5" name="Text Placeholder 4"/>
          <p:cNvSpPr>
            <a:spLocks noGrp="1"/>
          </p:cNvSpPr>
          <p:nvPr>
            <p:ph type="body" sz="quarter" idx="50"/>
          </p:nvPr>
        </p:nvSpPr>
        <p:spPr/>
        <p:txBody>
          <a:bodyPr/>
          <a:lstStyle/>
          <a:p>
            <a:endParaRPr lang="en-US"/>
          </a:p>
        </p:txBody>
      </p:sp>
      <p:sp>
        <p:nvSpPr>
          <p:cNvPr id="6" name="Text Placeholder 5"/>
          <p:cNvSpPr>
            <a:spLocks noGrp="1"/>
          </p:cNvSpPr>
          <p:nvPr>
            <p:ph type="body" sz="quarter" idx="51"/>
          </p:nvPr>
        </p:nvSpPr>
        <p:spPr/>
        <p:txBody>
          <a:bodyPr/>
          <a:lstStyle/>
          <a:p>
            <a:endParaRPr lang="en-US"/>
          </a:p>
        </p:txBody>
      </p:sp>
      <p:sp>
        <p:nvSpPr>
          <p:cNvPr id="7" name="Content Placeholder 6"/>
          <p:cNvSpPr>
            <a:spLocks noGrp="1"/>
          </p:cNvSpPr>
          <p:nvPr>
            <p:ph sz="quarter" idx="55"/>
          </p:nvPr>
        </p:nvSpPr>
        <p:spPr/>
        <p:txBody>
          <a:bodyPr/>
          <a:lstStyle/>
          <a:p>
            <a:endParaRPr lang="en-US"/>
          </a:p>
        </p:txBody>
      </p:sp>
      <p:sp>
        <p:nvSpPr>
          <p:cNvPr id="8" name="Text Placeholder 7"/>
          <p:cNvSpPr>
            <a:spLocks noGrp="1"/>
          </p:cNvSpPr>
          <p:nvPr>
            <p:ph type="body" sz="quarter" idx="60"/>
          </p:nvPr>
        </p:nvSpPr>
        <p:spPr/>
        <p:txBody>
          <a:bodyPr/>
          <a:lstStyle/>
          <a:p>
            <a:endParaRPr lang="en-US"/>
          </a:p>
        </p:txBody>
      </p:sp>
      <p:sp>
        <p:nvSpPr>
          <p:cNvPr id="9" name="Text Placeholder 8"/>
          <p:cNvSpPr>
            <a:spLocks noGrp="1"/>
          </p:cNvSpPr>
          <p:nvPr>
            <p:ph type="body" sz="quarter" idx="61"/>
          </p:nvPr>
        </p:nvSpPr>
        <p:spPr/>
        <p:txBody>
          <a:bodyPr/>
          <a:lstStyle/>
          <a:p>
            <a:endParaRPr lang="en-US"/>
          </a:p>
        </p:txBody>
      </p:sp>
      <p:sp>
        <p:nvSpPr>
          <p:cNvPr id="10" name="Text Placeholder 9"/>
          <p:cNvSpPr>
            <a:spLocks noGrp="1"/>
          </p:cNvSpPr>
          <p:nvPr>
            <p:ph type="body" sz="quarter" idx="62"/>
          </p:nvPr>
        </p:nvSpPr>
        <p:spPr/>
        <p:txBody>
          <a:bodyPr/>
          <a:lstStyle/>
          <a:p>
            <a:endParaRPr lang="en-US"/>
          </a:p>
        </p:txBody>
      </p:sp>
      <p:sp>
        <p:nvSpPr>
          <p:cNvPr id="11" name="Text Placeholder 10"/>
          <p:cNvSpPr>
            <a:spLocks noGrp="1"/>
          </p:cNvSpPr>
          <p:nvPr>
            <p:ph type="body" sz="quarter" idx="63"/>
          </p:nvPr>
        </p:nvSpPr>
        <p:spPr/>
        <p:txBody>
          <a:bodyPr/>
          <a:lstStyle/>
          <a:p>
            <a:endParaRPr lang="en-US"/>
          </a:p>
        </p:txBody>
      </p:sp>
      <p:sp>
        <p:nvSpPr>
          <p:cNvPr id="12" name="Text Placeholder 11"/>
          <p:cNvSpPr>
            <a:spLocks noGrp="1"/>
          </p:cNvSpPr>
          <p:nvPr>
            <p:ph type="body" sz="quarter" idx="64"/>
          </p:nvPr>
        </p:nvSpPr>
        <p:spPr/>
        <p:txBody>
          <a:bodyPr/>
          <a:lstStyle/>
          <a:p>
            <a:endParaRPr lang="en-US"/>
          </a:p>
        </p:txBody>
      </p:sp>
      <p:sp>
        <p:nvSpPr>
          <p:cNvPr id="13" name="Content Placeholder 12"/>
          <p:cNvSpPr>
            <a:spLocks noGrp="1"/>
          </p:cNvSpPr>
          <p:nvPr>
            <p:ph sz="quarter" idx="65"/>
          </p:nvPr>
        </p:nvSpPr>
        <p:spPr/>
        <p:txBody>
          <a:bodyPr/>
          <a:lstStyle/>
          <a:p>
            <a:endParaRPr lang="en-US"/>
          </a:p>
        </p:txBody>
      </p:sp>
      <p:sp>
        <p:nvSpPr>
          <p:cNvPr id="14" name="Content Placeholder 13"/>
          <p:cNvSpPr>
            <a:spLocks noGrp="1"/>
          </p:cNvSpPr>
          <p:nvPr>
            <p:ph sz="quarter" idx="66"/>
          </p:nvPr>
        </p:nvSpPr>
        <p:spPr/>
        <p:txBody>
          <a:bodyPr/>
          <a:lstStyle/>
          <a:p>
            <a:endParaRPr lang="en-US"/>
          </a:p>
        </p:txBody>
      </p:sp>
      <p:sp>
        <p:nvSpPr>
          <p:cNvPr id="15" name="Content Placeholder 14"/>
          <p:cNvSpPr>
            <a:spLocks noGrp="1"/>
          </p:cNvSpPr>
          <p:nvPr>
            <p:ph sz="quarter" idx="67"/>
          </p:nvPr>
        </p:nvSpPr>
        <p:spPr/>
        <p:txBody>
          <a:bodyPr/>
          <a:lstStyle/>
          <a:p>
            <a:endParaRPr lang="en-US"/>
          </a:p>
        </p:txBody>
      </p:sp>
      <p:sp>
        <p:nvSpPr>
          <p:cNvPr id="16" name="Content Placeholder 15"/>
          <p:cNvSpPr>
            <a:spLocks noGrp="1"/>
          </p:cNvSpPr>
          <p:nvPr>
            <p:ph sz="quarter" idx="68"/>
          </p:nvPr>
        </p:nvSpPr>
        <p:spPr/>
        <p:txBody>
          <a:bodyPr/>
          <a:lstStyle/>
          <a:p>
            <a:endParaRPr lang="en-US"/>
          </a:p>
        </p:txBody>
      </p:sp>
      <p:sp>
        <p:nvSpPr>
          <p:cNvPr id="17" name="Content Placeholder 16"/>
          <p:cNvSpPr>
            <a:spLocks noGrp="1"/>
          </p:cNvSpPr>
          <p:nvPr>
            <p:ph sz="quarter" idx="69"/>
          </p:nvPr>
        </p:nvSpPr>
        <p:spPr/>
        <p:txBody>
          <a:bodyPr/>
          <a:lstStyle/>
          <a:p>
            <a:endParaRPr lang="en-US"/>
          </a:p>
        </p:txBody>
      </p:sp>
      <p:sp>
        <p:nvSpPr>
          <p:cNvPr id="18" name="Content Placeholder 17"/>
          <p:cNvSpPr>
            <a:spLocks noGrp="1"/>
          </p:cNvSpPr>
          <p:nvPr>
            <p:ph sz="quarter" idx="70"/>
          </p:nvPr>
        </p:nvSpPr>
        <p:spPr/>
        <p:txBody>
          <a:bodyPr/>
          <a:lstStyle/>
          <a:p>
            <a:endParaRPr lang="en-US"/>
          </a:p>
        </p:txBody>
      </p:sp>
      <p:sp>
        <p:nvSpPr>
          <p:cNvPr id="19" name="Content Placeholder 18"/>
          <p:cNvSpPr>
            <a:spLocks noGrp="1"/>
          </p:cNvSpPr>
          <p:nvPr>
            <p:ph sz="quarter" idx="71"/>
          </p:nvPr>
        </p:nvSpPr>
        <p:spPr/>
        <p:txBody>
          <a:bodyPr/>
          <a:lstStyle/>
          <a:p>
            <a:endParaRPr lang="en-US"/>
          </a:p>
        </p:txBody>
      </p:sp>
      <p:sp>
        <p:nvSpPr>
          <p:cNvPr id="20" name="Content Placeholder 19"/>
          <p:cNvSpPr>
            <a:spLocks noGrp="1"/>
          </p:cNvSpPr>
          <p:nvPr>
            <p:ph sz="quarter" idx="72"/>
          </p:nvPr>
        </p:nvSpPr>
        <p:spPr/>
        <p:txBody>
          <a:bodyPr/>
          <a:lstStyle/>
          <a:p>
            <a:endParaRPr lang="en-US"/>
          </a:p>
        </p:txBody>
      </p:sp>
      <p:sp>
        <p:nvSpPr>
          <p:cNvPr id="21" name="Content Placeholder 20"/>
          <p:cNvSpPr>
            <a:spLocks noGrp="1"/>
          </p:cNvSpPr>
          <p:nvPr>
            <p:ph sz="quarter" idx="73"/>
          </p:nvPr>
        </p:nvSpPr>
        <p:spPr/>
        <p:txBody>
          <a:bodyPr/>
          <a:lstStyle/>
          <a:p>
            <a:endParaRPr lang="en-US"/>
          </a:p>
        </p:txBody>
      </p:sp>
      <p:sp>
        <p:nvSpPr>
          <p:cNvPr id="22" name="Title 21"/>
          <p:cNvSpPr>
            <a:spLocks noGrp="1"/>
          </p:cNvSpPr>
          <p:nvPr>
            <p:ph type="title"/>
          </p:nvPr>
        </p:nvSpPr>
        <p:spPr/>
        <p:txBody>
          <a:bodyPr/>
          <a:lstStyle/>
          <a:p>
            <a:r>
              <a:rPr lang="en-US" dirty="0" smtClean="0"/>
              <a:t>Who is Noesis</a:t>
            </a:r>
            <a:endParaRPr lang="en-US" dirty="0"/>
          </a:p>
        </p:txBody>
      </p:sp>
      <p:sp>
        <p:nvSpPr>
          <p:cNvPr id="23" name="Text Placeholder 22"/>
          <p:cNvSpPr>
            <a:spLocks noGrp="1"/>
          </p:cNvSpPr>
          <p:nvPr>
            <p:ph type="body" sz="quarter" idx="24"/>
          </p:nvPr>
        </p:nvSpPr>
        <p:spPr/>
        <p:txBody>
          <a:bodyPr/>
          <a:lstStyle/>
          <a:p>
            <a:r>
              <a:rPr lang="en-US" dirty="0" smtClean="0"/>
              <a:t>INTRODUCTION</a:t>
            </a:r>
            <a:endParaRPr lang="en-US" dirty="0"/>
          </a:p>
        </p:txBody>
      </p:sp>
    </p:spTree>
    <p:extLst>
      <p:ext uri="{BB962C8B-B14F-4D97-AF65-F5344CB8AC3E}">
        <p14:creationId xmlns:p14="http://schemas.microsoft.com/office/powerpoint/2010/main" val="234426928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7"/>
          </p:nvPr>
        </p:nvSpPr>
        <p:spPr/>
        <p:txBody>
          <a:bodyPr/>
          <a:lstStyle/>
          <a:p>
            <a:endParaRPr lang="en-US"/>
          </a:p>
        </p:txBody>
      </p:sp>
      <p:sp>
        <p:nvSpPr>
          <p:cNvPr id="3" name="Text Placeholder 2"/>
          <p:cNvSpPr>
            <a:spLocks noGrp="1"/>
          </p:cNvSpPr>
          <p:nvPr>
            <p:ph type="body" sz="quarter" idx="48"/>
          </p:nvPr>
        </p:nvSpPr>
        <p:spPr/>
        <p:txBody>
          <a:bodyPr/>
          <a:lstStyle/>
          <a:p>
            <a:endParaRPr lang="en-US"/>
          </a:p>
        </p:txBody>
      </p:sp>
      <p:sp>
        <p:nvSpPr>
          <p:cNvPr id="4" name="Text Placeholder 3"/>
          <p:cNvSpPr>
            <a:spLocks noGrp="1"/>
          </p:cNvSpPr>
          <p:nvPr>
            <p:ph type="body" sz="quarter" idx="49"/>
          </p:nvPr>
        </p:nvSpPr>
        <p:spPr/>
        <p:txBody>
          <a:bodyPr/>
          <a:lstStyle/>
          <a:p>
            <a:endParaRPr lang="en-US"/>
          </a:p>
        </p:txBody>
      </p:sp>
      <p:sp>
        <p:nvSpPr>
          <p:cNvPr id="5" name="Text Placeholder 4"/>
          <p:cNvSpPr>
            <a:spLocks noGrp="1"/>
          </p:cNvSpPr>
          <p:nvPr>
            <p:ph type="body" sz="quarter" idx="50"/>
          </p:nvPr>
        </p:nvSpPr>
        <p:spPr/>
        <p:txBody>
          <a:bodyPr/>
          <a:lstStyle/>
          <a:p>
            <a:endParaRPr lang="en-US"/>
          </a:p>
        </p:txBody>
      </p:sp>
      <p:sp>
        <p:nvSpPr>
          <p:cNvPr id="6" name="Text Placeholder 5"/>
          <p:cNvSpPr>
            <a:spLocks noGrp="1"/>
          </p:cNvSpPr>
          <p:nvPr>
            <p:ph type="body" sz="quarter" idx="51"/>
          </p:nvPr>
        </p:nvSpPr>
        <p:spPr/>
        <p:txBody>
          <a:bodyPr/>
          <a:lstStyle/>
          <a:p>
            <a:endParaRPr lang="en-US"/>
          </a:p>
        </p:txBody>
      </p:sp>
      <p:sp>
        <p:nvSpPr>
          <p:cNvPr id="7" name="Content Placeholder 6"/>
          <p:cNvSpPr>
            <a:spLocks noGrp="1"/>
          </p:cNvSpPr>
          <p:nvPr>
            <p:ph sz="quarter" idx="55"/>
          </p:nvPr>
        </p:nvSpPr>
        <p:spPr/>
        <p:txBody>
          <a:bodyPr/>
          <a:lstStyle/>
          <a:p>
            <a:endParaRPr lang="en-US"/>
          </a:p>
        </p:txBody>
      </p:sp>
      <p:sp>
        <p:nvSpPr>
          <p:cNvPr id="13" name="Content Placeholder 12"/>
          <p:cNvSpPr>
            <a:spLocks noGrp="1"/>
          </p:cNvSpPr>
          <p:nvPr>
            <p:ph sz="quarter" idx="65"/>
          </p:nvPr>
        </p:nvSpPr>
        <p:spPr/>
        <p:txBody>
          <a:bodyPr/>
          <a:lstStyle/>
          <a:p>
            <a:endParaRPr lang="en-US"/>
          </a:p>
        </p:txBody>
      </p:sp>
      <p:sp>
        <p:nvSpPr>
          <p:cNvPr id="14" name="Content Placeholder 13"/>
          <p:cNvSpPr>
            <a:spLocks noGrp="1"/>
          </p:cNvSpPr>
          <p:nvPr>
            <p:ph sz="quarter" idx="66"/>
          </p:nvPr>
        </p:nvSpPr>
        <p:spPr/>
        <p:txBody>
          <a:bodyPr/>
          <a:lstStyle/>
          <a:p>
            <a:endParaRPr lang="en-US"/>
          </a:p>
        </p:txBody>
      </p:sp>
      <p:sp>
        <p:nvSpPr>
          <p:cNvPr id="15" name="Content Placeholder 14"/>
          <p:cNvSpPr>
            <a:spLocks noGrp="1"/>
          </p:cNvSpPr>
          <p:nvPr>
            <p:ph sz="quarter" idx="67"/>
          </p:nvPr>
        </p:nvSpPr>
        <p:spPr/>
        <p:txBody>
          <a:bodyPr/>
          <a:lstStyle/>
          <a:p>
            <a:endParaRPr lang="en-US"/>
          </a:p>
        </p:txBody>
      </p:sp>
      <p:sp>
        <p:nvSpPr>
          <p:cNvPr id="16" name="Content Placeholder 15"/>
          <p:cNvSpPr>
            <a:spLocks noGrp="1"/>
          </p:cNvSpPr>
          <p:nvPr>
            <p:ph sz="quarter" idx="68"/>
          </p:nvPr>
        </p:nvSpPr>
        <p:spPr/>
        <p:txBody>
          <a:bodyPr/>
          <a:lstStyle/>
          <a:p>
            <a:endParaRPr lang="en-US"/>
          </a:p>
        </p:txBody>
      </p:sp>
      <p:sp>
        <p:nvSpPr>
          <p:cNvPr id="22" name="Title 21"/>
          <p:cNvSpPr>
            <a:spLocks noGrp="1"/>
          </p:cNvSpPr>
          <p:nvPr>
            <p:ph type="title"/>
          </p:nvPr>
        </p:nvSpPr>
        <p:spPr/>
        <p:txBody>
          <a:bodyPr/>
          <a:lstStyle/>
          <a:p>
            <a:r>
              <a:rPr lang="en-US" dirty="0" smtClean="0"/>
              <a:t>What You Get</a:t>
            </a:r>
            <a:endParaRPr lang="en-US" dirty="0"/>
          </a:p>
        </p:txBody>
      </p:sp>
      <p:sp>
        <p:nvSpPr>
          <p:cNvPr id="23" name="Text Placeholder 22"/>
          <p:cNvSpPr>
            <a:spLocks noGrp="1"/>
          </p:cNvSpPr>
          <p:nvPr>
            <p:ph type="body" sz="quarter" idx="24"/>
          </p:nvPr>
        </p:nvSpPr>
        <p:spPr/>
        <p:txBody>
          <a:bodyPr/>
          <a:lstStyle/>
          <a:p>
            <a:r>
              <a:rPr lang="en-US" dirty="0" smtClean="0"/>
              <a:t>INTRODUCTION</a:t>
            </a:r>
            <a:endParaRPr lang="en-US" dirty="0"/>
          </a:p>
        </p:txBody>
      </p:sp>
      <p:pic>
        <p:nvPicPr>
          <p:cNvPr id="24" name="Picture 23"/>
          <p:cNvPicPr>
            <a:picLocks noChangeAspect="1"/>
          </p:cNvPicPr>
          <p:nvPr/>
        </p:nvPicPr>
        <p:blipFill>
          <a:blip r:embed="rId2"/>
          <a:stretch>
            <a:fillRect/>
          </a:stretch>
        </p:blipFill>
        <p:spPr>
          <a:xfrm>
            <a:off x="3255945" y="2912720"/>
            <a:ext cx="5761055" cy="3177285"/>
          </a:xfrm>
          <a:prstGeom prst="rect">
            <a:avLst/>
          </a:prstGeom>
        </p:spPr>
      </p:pic>
    </p:spTree>
    <p:extLst>
      <p:ext uri="{BB962C8B-B14F-4D97-AF65-F5344CB8AC3E}">
        <p14:creationId xmlns:p14="http://schemas.microsoft.com/office/powerpoint/2010/main" val="340668645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p:cNvSpPr>
            <a:spLocks noGrp="1"/>
          </p:cNvSpPr>
          <p:nvPr/>
        </p:nvSpPr>
        <p:spPr>
          <a:xfrm>
            <a:off x="441679" y="454380"/>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000" b="0" kern="1200">
                <a:solidFill>
                  <a:srgbClr val="343E48"/>
                </a:solidFill>
                <a:latin typeface="Lato Regular"/>
                <a:ea typeface="Calibri"/>
                <a:cs typeface="Lato Regular"/>
              </a:defRPr>
            </a:lvl1pPr>
          </a:lstStyle>
          <a:p>
            <a:r>
              <a:rPr lang="en-US" dirty="0" smtClean="0">
                <a:latin typeface="Helvetica Light"/>
                <a:cs typeface="Helvetica Light"/>
              </a:rPr>
              <a:t>Benefits of Financing with Noesis</a:t>
            </a:r>
            <a:endParaRPr lang="en-US" dirty="0">
              <a:latin typeface="Helvetica Light"/>
              <a:cs typeface="Helvetica Light"/>
            </a:endParaRPr>
          </a:p>
        </p:txBody>
      </p:sp>
      <p:sp>
        <p:nvSpPr>
          <p:cNvPr id="34"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4"/>
                </a:solidFill>
                <a:latin typeface="Helvetica"/>
                <a:cs typeface="Helvetica"/>
              </a:rPr>
              <a:t>INTRODUCTION</a:t>
            </a:r>
            <a:endParaRPr lang="en-US" dirty="0">
              <a:solidFill>
                <a:schemeClr val="accent4"/>
              </a:solidFill>
              <a:latin typeface="Helvetica"/>
              <a:cs typeface="Helvetica"/>
            </a:endParaRPr>
          </a:p>
          <a:p>
            <a:endParaRPr lang="en-US" dirty="0"/>
          </a:p>
        </p:txBody>
      </p:sp>
      <p:sp>
        <p:nvSpPr>
          <p:cNvPr id="10" name="Content Placeholder 21"/>
          <p:cNvSpPr>
            <a:spLocks noGrp="1"/>
          </p:cNvSpPr>
          <p:nvPr>
            <p:ph sz="quarter" idx="66"/>
          </p:nvPr>
        </p:nvSpPr>
        <p:spPr>
          <a:xfrm>
            <a:off x="492172" y="2498482"/>
            <a:ext cx="468000" cy="467999"/>
          </a:xfrm>
          <a:solidFill>
            <a:schemeClr val="accent4"/>
          </a:solidFill>
        </p:spPr>
        <p:txBody>
          <a:bodyPr/>
          <a:lstStyle/>
          <a:p>
            <a:r>
              <a:rPr lang="en-US" dirty="0" smtClean="0">
                <a:latin typeface="Helvetica"/>
                <a:cs typeface="Helvetica"/>
              </a:rPr>
              <a:t>2</a:t>
            </a:r>
            <a:endParaRPr lang="en-US" dirty="0">
              <a:latin typeface="Helvetica"/>
              <a:cs typeface="Helvetica"/>
            </a:endParaRPr>
          </a:p>
        </p:txBody>
      </p:sp>
      <p:sp>
        <p:nvSpPr>
          <p:cNvPr id="11" name="Content Placeholder 20"/>
          <p:cNvSpPr>
            <a:spLocks noGrp="1"/>
          </p:cNvSpPr>
          <p:nvPr>
            <p:ph sz="quarter" idx="65"/>
          </p:nvPr>
        </p:nvSpPr>
        <p:spPr>
          <a:xfrm>
            <a:off x="492172" y="3806332"/>
            <a:ext cx="468000" cy="467999"/>
          </a:xfrm>
          <a:solidFill>
            <a:schemeClr val="accent4"/>
          </a:solidFill>
        </p:spPr>
        <p:txBody>
          <a:bodyPr/>
          <a:lstStyle/>
          <a:p>
            <a:r>
              <a:rPr lang="en-US" dirty="0">
                <a:latin typeface="Helvetica"/>
                <a:cs typeface="Helvetica"/>
              </a:rPr>
              <a:t>4</a:t>
            </a:r>
          </a:p>
        </p:txBody>
      </p:sp>
      <p:sp>
        <p:nvSpPr>
          <p:cNvPr id="12" name="Content Placeholder 14"/>
          <p:cNvSpPr>
            <a:spLocks noGrp="1"/>
          </p:cNvSpPr>
          <p:nvPr>
            <p:ph sz="quarter" idx="55"/>
          </p:nvPr>
        </p:nvSpPr>
        <p:spPr>
          <a:xfrm>
            <a:off x="492172" y="1844557"/>
            <a:ext cx="468000" cy="467999"/>
          </a:xfrm>
          <a:solidFill>
            <a:schemeClr val="accent4"/>
          </a:solidFill>
        </p:spPr>
        <p:txBody>
          <a:bodyPr/>
          <a:lstStyle/>
          <a:p>
            <a:r>
              <a:rPr lang="en-US" dirty="0" smtClean="0">
                <a:latin typeface="Helvetica"/>
                <a:cs typeface="Helvetica"/>
              </a:rPr>
              <a:t>1</a:t>
            </a:r>
            <a:endParaRPr lang="en-US" dirty="0">
              <a:latin typeface="Helvetica"/>
              <a:cs typeface="Helvetica"/>
            </a:endParaRPr>
          </a:p>
        </p:txBody>
      </p:sp>
      <p:sp>
        <p:nvSpPr>
          <p:cNvPr id="13" name="Rectangle 12"/>
          <p:cNvSpPr/>
          <p:nvPr/>
        </p:nvSpPr>
        <p:spPr>
          <a:xfrm>
            <a:off x="1128443" y="2511673"/>
            <a:ext cx="5874926" cy="369332"/>
          </a:xfrm>
          <a:prstGeom prst="rect">
            <a:avLst/>
          </a:prstGeom>
        </p:spPr>
        <p:txBody>
          <a:bodyPr vert="horz" lIns="91440" tIns="45720" rIns="91440" bIns="45720" rtlCol="0" anchor="ctr">
            <a:spAutoFit/>
          </a:bodyPr>
          <a:lstStyle/>
          <a:p>
            <a:pPr>
              <a:spcBef>
                <a:spcPct val="20000"/>
              </a:spcBef>
            </a:pPr>
            <a:r>
              <a:rPr lang="en-US" smtClean="0">
                <a:solidFill>
                  <a:srgbClr val="2E2E2E">
                    <a:lumMod val="75000"/>
                  </a:srgbClr>
                </a:solidFill>
                <a:latin typeface="Helvetica Light"/>
                <a:ea typeface="Calibri"/>
                <a:cs typeface="Helvetica Light"/>
              </a:rPr>
              <a:t>Easy online &amp; paperless application (minutes!)</a:t>
            </a:r>
            <a:endParaRPr lang="en-US" dirty="0" smtClean="0">
              <a:solidFill>
                <a:srgbClr val="2E2E2E">
                  <a:lumMod val="75000"/>
                </a:srgbClr>
              </a:solidFill>
              <a:latin typeface="Helvetica Light"/>
              <a:ea typeface="Calibri"/>
              <a:cs typeface="Helvetica Light"/>
            </a:endParaRPr>
          </a:p>
        </p:txBody>
      </p:sp>
      <p:sp>
        <p:nvSpPr>
          <p:cNvPr id="14" name="Content Placeholder 20"/>
          <p:cNvSpPr>
            <a:spLocks noGrp="1"/>
          </p:cNvSpPr>
          <p:nvPr>
            <p:ph sz="quarter" idx="65"/>
          </p:nvPr>
        </p:nvSpPr>
        <p:spPr>
          <a:xfrm>
            <a:off x="492172" y="3152407"/>
            <a:ext cx="468000" cy="467999"/>
          </a:xfrm>
          <a:solidFill>
            <a:schemeClr val="accent4"/>
          </a:solidFill>
        </p:spPr>
        <p:txBody>
          <a:bodyPr/>
          <a:lstStyle/>
          <a:p>
            <a:r>
              <a:rPr lang="en-US" dirty="0" smtClean="0">
                <a:latin typeface="Helvetica"/>
                <a:cs typeface="Helvetica"/>
              </a:rPr>
              <a:t>3</a:t>
            </a:r>
            <a:endParaRPr lang="en-US" dirty="0">
              <a:latin typeface="Helvetica"/>
              <a:cs typeface="Helvetica"/>
            </a:endParaRPr>
          </a:p>
        </p:txBody>
      </p:sp>
      <p:sp>
        <p:nvSpPr>
          <p:cNvPr id="15" name="Content Placeholder 20"/>
          <p:cNvSpPr>
            <a:spLocks noGrp="1"/>
          </p:cNvSpPr>
          <p:nvPr>
            <p:ph sz="quarter" idx="65"/>
          </p:nvPr>
        </p:nvSpPr>
        <p:spPr>
          <a:xfrm>
            <a:off x="492172" y="4460257"/>
            <a:ext cx="468000" cy="467999"/>
          </a:xfrm>
          <a:solidFill>
            <a:schemeClr val="accent4"/>
          </a:solidFill>
        </p:spPr>
        <p:txBody>
          <a:bodyPr/>
          <a:lstStyle/>
          <a:p>
            <a:r>
              <a:rPr lang="en-US" dirty="0" smtClean="0">
                <a:latin typeface="Helvetica"/>
                <a:cs typeface="Helvetica"/>
              </a:rPr>
              <a:t>5</a:t>
            </a:r>
            <a:endParaRPr lang="en-US" dirty="0">
              <a:latin typeface="Helvetica"/>
              <a:cs typeface="Helvetica"/>
            </a:endParaRPr>
          </a:p>
        </p:txBody>
      </p:sp>
      <p:sp>
        <p:nvSpPr>
          <p:cNvPr id="2" name="TextBox 1"/>
          <p:cNvSpPr txBox="1"/>
          <p:nvPr/>
        </p:nvSpPr>
        <p:spPr>
          <a:xfrm>
            <a:off x="1128443" y="3170345"/>
            <a:ext cx="3313728" cy="369332"/>
          </a:xfrm>
          <a:prstGeom prst="rect">
            <a:avLst/>
          </a:prstGeom>
          <a:noFill/>
        </p:spPr>
        <p:txBody>
          <a:bodyPr wrap="none" rtlCol="0">
            <a:spAutoFit/>
          </a:bodyPr>
          <a:lstStyle/>
          <a:p>
            <a:pPr>
              <a:spcBef>
                <a:spcPct val="20000"/>
              </a:spcBef>
            </a:pPr>
            <a:r>
              <a:rPr lang="en-US" dirty="0">
                <a:solidFill>
                  <a:srgbClr val="2E2E2E">
                    <a:lumMod val="75000"/>
                  </a:srgbClr>
                </a:solidFill>
                <a:latin typeface="Helvetica Light"/>
                <a:ea typeface="Calibri"/>
                <a:cs typeface="Helvetica Light"/>
              </a:rPr>
              <a:t>Fast approval process (hours</a:t>
            </a:r>
            <a:r>
              <a:rPr lang="en-US" dirty="0" smtClean="0">
                <a:solidFill>
                  <a:srgbClr val="2E2E2E">
                    <a:lumMod val="75000"/>
                  </a:srgbClr>
                </a:solidFill>
                <a:latin typeface="Helvetica Light"/>
                <a:ea typeface="Calibri"/>
                <a:cs typeface="Helvetica Light"/>
              </a:rPr>
              <a:t>!)</a:t>
            </a:r>
            <a:endParaRPr lang="en-US" dirty="0">
              <a:solidFill>
                <a:srgbClr val="2E2E2E">
                  <a:lumMod val="75000"/>
                </a:srgbClr>
              </a:solidFill>
              <a:latin typeface="Helvetica Light"/>
              <a:ea typeface="Calibri"/>
              <a:cs typeface="Helvetica Light"/>
            </a:endParaRPr>
          </a:p>
        </p:txBody>
      </p:sp>
      <p:sp>
        <p:nvSpPr>
          <p:cNvPr id="3" name="TextBox 2"/>
          <p:cNvSpPr txBox="1"/>
          <p:nvPr/>
        </p:nvSpPr>
        <p:spPr>
          <a:xfrm>
            <a:off x="1128443" y="3829017"/>
            <a:ext cx="5737468" cy="369332"/>
          </a:xfrm>
          <a:prstGeom prst="rect">
            <a:avLst/>
          </a:prstGeom>
          <a:noFill/>
        </p:spPr>
        <p:txBody>
          <a:bodyPr wrap="none" rtlCol="0">
            <a:spAutoFit/>
          </a:bodyPr>
          <a:lstStyle/>
          <a:p>
            <a:pPr>
              <a:spcBef>
                <a:spcPct val="20000"/>
              </a:spcBef>
            </a:pPr>
            <a:r>
              <a:rPr lang="en-US" dirty="0">
                <a:solidFill>
                  <a:srgbClr val="2E2E2E">
                    <a:lumMod val="75000"/>
                  </a:srgbClr>
                </a:solidFill>
                <a:latin typeface="Helvetica Light"/>
                <a:ea typeface="Calibri"/>
                <a:cs typeface="Helvetica Light"/>
              </a:rPr>
              <a:t>100% financing (including installation, other soft costs</a:t>
            </a:r>
            <a:r>
              <a:rPr lang="en-US" dirty="0" smtClean="0">
                <a:solidFill>
                  <a:srgbClr val="2E2E2E">
                    <a:lumMod val="75000"/>
                  </a:srgbClr>
                </a:solidFill>
                <a:latin typeface="Helvetica Light"/>
                <a:ea typeface="Calibri"/>
                <a:cs typeface="Helvetica Light"/>
              </a:rPr>
              <a:t>)</a:t>
            </a:r>
            <a:endParaRPr lang="en-US" dirty="0">
              <a:solidFill>
                <a:srgbClr val="2E2E2E">
                  <a:lumMod val="75000"/>
                </a:srgbClr>
              </a:solidFill>
              <a:latin typeface="Helvetica Light"/>
              <a:ea typeface="Calibri"/>
              <a:cs typeface="Helvetica Light"/>
            </a:endParaRPr>
          </a:p>
        </p:txBody>
      </p:sp>
      <p:sp>
        <p:nvSpPr>
          <p:cNvPr id="5" name="TextBox 4"/>
          <p:cNvSpPr txBox="1"/>
          <p:nvPr/>
        </p:nvSpPr>
        <p:spPr>
          <a:xfrm>
            <a:off x="1128443" y="5146362"/>
            <a:ext cx="2391412" cy="369332"/>
          </a:xfrm>
          <a:prstGeom prst="rect">
            <a:avLst/>
          </a:prstGeom>
          <a:noFill/>
        </p:spPr>
        <p:txBody>
          <a:bodyPr wrap="none" rtlCol="0">
            <a:spAutoFit/>
          </a:bodyPr>
          <a:lstStyle/>
          <a:p>
            <a:r>
              <a:rPr lang="en-US" dirty="0" smtClean="0">
                <a:solidFill>
                  <a:srgbClr val="2E2E2E">
                    <a:lumMod val="75000"/>
                  </a:srgbClr>
                </a:solidFill>
                <a:latin typeface="Helvetica Light"/>
                <a:ea typeface="Calibri"/>
                <a:cs typeface="Helvetica Light"/>
              </a:rPr>
              <a:t>Potential Tax benefits</a:t>
            </a:r>
            <a:endParaRPr lang="en-US" dirty="0">
              <a:solidFill>
                <a:srgbClr val="2E2E2E">
                  <a:lumMod val="75000"/>
                </a:srgbClr>
              </a:solidFill>
              <a:latin typeface="Helvetica Light"/>
              <a:ea typeface="Calibri"/>
              <a:cs typeface="Helvetica Light"/>
            </a:endParaRPr>
          </a:p>
        </p:txBody>
      </p:sp>
      <p:sp>
        <p:nvSpPr>
          <p:cNvPr id="16" name="TextBox 15"/>
          <p:cNvSpPr txBox="1"/>
          <p:nvPr/>
        </p:nvSpPr>
        <p:spPr>
          <a:xfrm>
            <a:off x="1128443" y="4487689"/>
            <a:ext cx="4912435" cy="369332"/>
          </a:xfrm>
          <a:prstGeom prst="rect">
            <a:avLst/>
          </a:prstGeom>
          <a:noFill/>
        </p:spPr>
        <p:txBody>
          <a:bodyPr wrap="none" rtlCol="0">
            <a:spAutoFit/>
          </a:bodyPr>
          <a:lstStyle/>
          <a:p>
            <a:pPr>
              <a:spcBef>
                <a:spcPct val="20000"/>
              </a:spcBef>
            </a:pPr>
            <a:r>
              <a:rPr lang="en-US" dirty="0">
                <a:solidFill>
                  <a:srgbClr val="2E2E2E">
                    <a:lumMod val="75000"/>
                  </a:srgbClr>
                </a:solidFill>
                <a:latin typeface="Helvetica Light"/>
                <a:ea typeface="Calibri"/>
                <a:cs typeface="Helvetica Light"/>
              </a:rPr>
              <a:t>No lien on business / property, only </a:t>
            </a:r>
            <a:r>
              <a:rPr lang="en-US" dirty="0" smtClean="0">
                <a:solidFill>
                  <a:srgbClr val="2E2E2E">
                    <a:lumMod val="75000"/>
                  </a:srgbClr>
                </a:solidFill>
                <a:latin typeface="Helvetica Light"/>
                <a:ea typeface="Calibri"/>
                <a:cs typeface="Helvetica Light"/>
              </a:rPr>
              <a:t>equipment</a:t>
            </a:r>
            <a:endParaRPr lang="en-US" dirty="0">
              <a:solidFill>
                <a:srgbClr val="2E2E2E">
                  <a:lumMod val="75000"/>
                </a:srgbClr>
              </a:solidFill>
              <a:latin typeface="Helvetica Light"/>
              <a:ea typeface="Calibri"/>
              <a:cs typeface="Helvetica Light"/>
            </a:endParaRPr>
          </a:p>
        </p:txBody>
      </p:sp>
      <p:sp>
        <p:nvSpPr>
          <p:cNvPr id="17" name="Content Placeholder 20"/>
          <p:cNvSpPr>
            <a:spLocks noGrp="1"/>
          </p:cNvSpPr>
          <p:nvPr>
            <p:ph sz="quarter" idx="65"/>
          </p:nvPr>
        </p:nvSpPr>
        <p:spPr>
          <a:xfrm>
            <a:off x="492172" y="5114183"/>
            <a:ext cx="468000" cy="467999"/>
          </a:xfrm>
          <a:solidFill>
            <a:schemeClr val="accent4"/>
          </a:solidFill>
        </p:spPr>
        <p:txBody>
          <a:bodyPr/>
          <a:lstStyle/>
          <a:p>
            <a:r>
              <a:rPr lang="en-US" dirty="0"/>
              <a:t>6</a:t>
            </a:r>
            <a:endParaRPr lang="en-US" dirty="0">
              <a:latin typeface="Helvetica"/>
              <a:cs typeface="Helvetica"/>
            </a:endParaRPr>
          </a:p>
        </p:txBody>
      </p:sp>
      <p:sp>
        <p:nvSpPr>
          <p:cNvPr id="18" name="Rectangle 17"/>
          <p:cNvSpPr/>
          <p:nvPr/>
        </p:nvSpPr>
        <p:spPr>
          <a:xfrm>
            <a:off x="1128443" y="1853001"/>
            <a:ext cx="5874926" cy="369332"/>
          </a:xfrm>
          <a:prstGeom prst="rect">
            <a:avLst/>
          </a:prstGeom>
        </p:spPr>
        <p:txBody>
          <a:bodyPr vert="horz" lIns="91440" tIns="45720" rIns="91440" bIns="45720" rtlCol="0" anchor="ctr">
            <a:spAutoFit/>
          </a:bodyPr>
          <a:lstStyle/>
          <a:p>
            <a:pPr>
              <a:spcBef>
                <a:spcPct val="20000"/>
              </a:spcBef>
            </a:pPr>
            <a:r>
              <a:rPr lang="en-US" dirty="0" smtClean="0">
                <a:solidFill>
                  <a:srgbClr val="2E2E2E">
                    <a:lumMod val="75000"/>
                  </a:srgbClr>
                </a:solidFill>
                <a:latin typeface="Helvetica Light"/>
                <a:ea typeface="Calibri"/>
                <a:cs typeface="Helvetica Light"/>
              </a:rPr>
              <a:t>Project sizes from $10,000 to $5 Million+ </a:t>
            </a:r>
          </a:p>
        </p:txBody>
      </p:sp>
    </p:spTree>
    <p:extLst>
      <p:ext uri="{BB962C8B-B14F-4D97-AF65-F5344CB8AC3E}">
        <p14:creationId xmlns:p14="http://schemas.microsoft.com/office/powerpoint/2010/main" val="197141351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 calcmode="lin" valueType="num">
                                      <p:cBhvr>
                                        <p:cTn id="7" dur="1000" fill="hold"/>
                                        <p:tgtEl>
                                          <p:spTgt spid="12">
                                            <p:bg/>
                                          </p:spTgt>
                                        </p:tgtEl>
                                        <p:attrNameLst>
                                          <p:attrName>ppt_w</p:attrName>
                                        </p:attrNameLst>
                                      </p:cBhvr>
                                      <p:tavLst>
                                        <p:tav tm="0">
                                          <p:val>
                                            <p:fltVal val="0"/>
                                          </p:val>
                                        </p:tav>
                                        <p:tav tm="100000">
                                          <p:val>
                                            <p:strVal val="#ppt_w"/>
                                          </p:val>
                                        </p:tav>
                                      </p:tavLst>
                                    </p:anim>
                                    <p:anim calcmode="lin" valueType="num">
                                      <p:cBhvr>
                                        <p:cTn id="8" dur="1000" fill="hold"/>
                                        <p:tgtEl>
                                          <p:spTgt spid="12">
                                            <p:bg/>
                                          </p:spTgt>
                                        </p:tgtEl>
                                        <p:attrNameLst>
                                          <p:attrName>ppt_h</p:attrName>
                                        </p:attrNameLst>
                                      </p:cBhvr>
                                      <p:tavLst>
                                        <p:tav tm="0">
                                          <p:val>
                                            <p:fltVal val="0"/>
                                          </p:val>
                                        </p:tav>
                                        <p:tav tm="100000">
                                          <p:val>
                                            <p:strVal val="#ppt_h"/>
                                          </p:val>
                                        </p:tav>
                                      </p:tavLst>
                                    </p:anim>
                                    <p:anim calcmode="lin" valueType="num">
                                      <p:cBhvr>
                                        <p:cTn id="9" dur="1000" fill="hold"/>
                                        <p:tgtEl>
                                          <p:spTgt spid="12">
                                            <p:bg/>
                                          </p:spTgt>
                                        </p:tgtEl>
                                        <p:attrNameLst>
                                          <p:attrName>style.rotation</p:attrName>
                                        </p:attrNameLst>
                                      </p:cBhvr>
                                      <p:tavLst>
                                        <p:tav tm="0">
                                          <p:val>
                                            <p:fltVal val="90"/>
                                          </p:val>
                                        </p:tav>
                                        <p:tav tm="100000">
                                          <p:val>
                                            <p:fltVal val="0"/>
                                          </p:val>
                                        </p:tav>
                                      </p:tavLst>
                                    </p:anim>
                                    <p:animEffect transition="in" filter="fade">
                                      <p:cBhvr>
                                        <p:cTn id="10" dur="1000"/>
                                        <p:tgtEl>
                                          <p:spTgt spid="12">
                                            <p:bg/>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p:cTn id="13"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0">
                                            <p:bg/>
                                          </p:spTgt>
                                        </p:tgtEl>
                                        <p:attrNameLst>
                                          <p:attrName>style.visibility</p:attrName>
                                        </p:attrNameLst>
                                      </p:cBhvr>
                                      <p:to>
                                        <p:strVal val="visible"/>
                                      </p:to>
                                    </p:set>
                                    <p:anim calcmode="lin" valueType="num">
                                      <p:cBhvr>
                                        <p:cTn id="24" dur="1000" fill="hold"/>
                                        <p:tgtEl>
                                          <p:spTgt spid="10">
                                            <p:bg/>
                                          </p:spTgt>
                                        </p:tgtEl>
                                        <p:attrNameLst>
                                          <p:attrName>ppt_w</p:attrName>
                                        </p:attrNameLst>
                                      </p:cBhvr>
                                      <p:tavLst>
                                        <p:tav tm="0">
                                          <p:val>
                                            <p:fltVal val="0"/>
                                          </p:val>
                                        </p:tav>
                                        <p:tav tm="100000">
                                          <p:val>
                                            <p:strVal val="#ppt_w"/>
                                          </p:val>
                                        </p:tav>
                                      </p:tavLst>
                                    </p:anim>
                                    <p:anim calcmode="lin" valueType="num">
                                      <p:cBhvr>
                                        <p:cTn id="25" dur="1000" fill="hold"/>
                                        <p:tgtEl>
                                          <p:spTgt spid="10">
                                            <p:bg/>
                                          </p:spTgt>
                                        </p:tgtEl>
                                        <p:attrNameLst>
                                          <p:attrName>ppt_h</p:attrName>
                                        </p:attrNameLst>
                                      </p:cBhvr>
                                      <p:tavLst>
                                        <p:tav tm="0">
                                          <p:val>
                                            <p:fltVal val="0"/>
                                          </p:val>
                                        </p:tav>
                                        <p:tav tm="100000">
                                          <p:val>
                                            <p:strVal val="#ppt_h"/>
                                          </p:val>
                                        </p:tav>
                                      </p:tavLst>
                                    </p:anim>
                                    <p:anim calcmode="lin" valueType="num">
                                      <p:cBhvr>
                                        <p:cTn id="26" dur="1000" fill="hold"/>
                                        <p:tgtEl>
                                          <p:spTgt spid="10">
                                            <p:bg/>
                                          </p:spTgt>
                                        </p:tgtEl>
                                        <p:attrNameLst>
                                          <p:attrName>style.rotation</p:attrName>
                                        </p:attrNameLst>
                                      </p:cBhvr>
                                      <p:tavLst>
                                        <p:tav tm="0">
                                          <p:val>
                                            <p:fltVal val="90"/>
                                          </p:val>
                                        </p:tav>
                                        <p:tav tm="100000">
                                          <p:val>
                                            <p:fltVal val="0"/>
                                          </p:val>
                                        </p:tav>
                                      </p:tavLst>
                                    </p:anim>
                                    <p:animEffect transition="in" filter="fade">
                                      <p:cBhvr>
                                        <p:cTn id="27" dur="1000"/>
                                        <p:tgtEl>
                                          <p:spTgt spid="10">
                                            <p:bg/>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 calcmode="lin" valueType="num">
                                      <p:cBhvr>
                                        <p:cTn id="30"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4">
                                            <p:bg/>
                                          </p:spTgt>
                                        </p:tgtEl>
                                        <p:attrNameLst>
                                          <p:attrName>style.visibility</p:attrName>
                                        </p:attrNameLst>
                                      </p:cBhvr>
                                      <p:to>
                                        <p:strVal val="visible"/>
                                      </p:to>
                                    </p:set>
                                    <p:anim calcmode="lin" valueType="num">
                                      <p:cBhvr>
                                        <p:cTn id="41" dur="1000" fill="hold"/>
                                        <p:tgtEl>
                                          <p:spTgt spid="14">
                                            <p:bg/>
                                          </p:spTgt>
                                        </p:tgtEl>
                                        <p:attrNameLst>
                                          <p:attrName>ppt_w</p:attrName>
                                        </p:attrNameLst>
                                      </p:cBhvr>
                                      <p:tavLst>
                                        <p:tav tm="0">
                                          <p:val>
                                            <p:fltVal val="0"/>
                                          </p:val>
                                        </p:tav>
                                        <p:tav tm="100000">
                                          <p:val>
                                            <p:strVal val="#ppt_w"/>
                                          </p:val>
                                        </p:tav>
                                      </p:tavLst>
                                    </p:anim>
                                    <p:anim calcmode="lin" valueType="num">
                                      <p:cBhvr>
                                        <p:cTn id="42" dur="1000" fill="hold"/>
                                        <p:tgtEl>
                                          <p:spTgt spid="14">
                                            <p:bg/>
                                          </p:spTgt>
                                        </p:tgtEl>
                                        <p:attrNameLst>
                                          <p:attrName>ppt_h</p:attrName>
                                        </p:attrNameLst>
                                      </p:cBhvr>
                                      <p:tavLst>
                                        <p:tav tm="0">
                                          <p:val>
                                            <p:fltVal val="0"/>
                                          </p:val>
                                        </p:tav>
                                        <p:tav tm="100000">
                                          <p:val>
                                            <p:strVal val="#ppt_h"/>
                                          </p:val>
                                        </p:tav>
                                      </p:tavLst>
                                    </p:anim>
                                    <p:anim calcmode="lin" valueType="num">
                                      <p:cBhvr>
                                        <p:cTn id="43" dur="1000" fill="hold"/>
                                        <p:tgtEl>
                                          <p:spTgt spid="14">
                                            <p:bg/>
                                          </p:spTgt>
                                        </p:tgtEl>
                                        <p:attrNameLst>
                                          <p:attrName>style.rotation</p:attrName>
                                        </p:attrNameLst>
                                      </p:cBhvr>
                                      <p:tavLst>
                                        <p:tav tm="0">
                                          <p:val>
                                            <p:fltVal val="90"/>
                                          </p:val>
                                        </p:tav>
                                        <p:tav tm="100000">
                                          <p:val>
                                            <p:fltVal val="0"/>
                                          </p:val>
                                        </p:tav>
                                      </p:tavLst>
                                    </p:anim>
                                    <p:animEffect transition="in" filter="fade">
                                      <p:cBhvr>
                                        <p:cTn id="44" dur="1000"/>
                                        <p:tgtEl>
                                          <p:spTgt spid="14">
                                            <p:bg/>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 calcmode="lin" valueType="num">
                                      <p:cBhvr>
                                        <p:cTn id="47"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8"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49"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50" dur="1000"/>
                                        <p:tgtEl>
                                          <p:spTgt spid="1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11">
                                            <p:bg/>
                                          </p:spTgt>
                                        </p:tgtEl>
                                        <p:attrNameLst>
                                          <p:attrName>style.visibility</p:attrName>
                                        </p:attrNameLst>
                                      </p:cBhvr>
                                      <p:to>
                                        <p:strVal val="visible"/>
                                      </p:to>
                                    </p:set>
                                    <p:anim calcmode="lin" valueType="num">
                                      <p:cBhvr>
                                        <p:cTn id="58" dur="1000" fill="hold"/>
                                        <p:tgtEl>
                                          <p:spTgt spid="11">
                                            <p:bg/>
                                          </p:spTgt>
                                        </p:tgtEl>
                                        <p:attrNameLst>
                                          <p:attrName>ppt_w</p:attrName>
                                        </p:attrNameLst>
                                      </p:cBhvr>
                                      <p:tavLst>
                                        <p:tav tm="0">
                                          <p:val>
                                            <p:fltVal val="0"/>
                                          </p:val>
                                        </p:tav>
                                        <p:tav tm="100000">
                                          <p:val>
                                            <p:strVal val="#ppt_w"/>
                                          </p:val>
                                        </p:tav>
                                      </p:tavLst>
                                    </p:anim>
                                    <p:anim calcmode="lin" valueType="num">
                                      <p:cBhvr>
                                        <p:cTn id="59" dur="1000" fill="hold"/>
                                        <p:tgtEl>
                                          <p:spTgt spid="11">
                                            <p:bg/>
                                          </p:spTgt>
                                        </p:tgtEl>
                                        <p:attrNameLst>
                                          <p:attrName>ppt_h</p:attrName>
                                        </p:attrNameLst>
                                      </p:cBhvr>
                                      <p:tavLst>
                                        <p:tav tm="0">
                                          <p:val>
                                            <p:fltVal val="0"/>
                                          </p:val>
                                        </p:tav>
                                        <p:tav tm="100000">
                                          <p:val>
                                            <p:strVal val="#ppt_h"/>
                                          </p:val>
                                        </p:tav>
                                      </p:tavLst>
                                    </p:anim>
                                    <p:anim calcmode="lin" valueType="num">
                                      <p:cBhvr>
                                        <p:cTn id="60" dur="1000" fill="hold"/>
                                        <p:tgtEl>
                                          <p:spTgt spid="11">
                                            <p:bg/>
                                          </p:spTgt>
                                        </p:tgtEl>
                                        <p:attrNameLst>
                                          <p:attrName>style.rotation</p:attrName>
                                        </p:attrNameLst>
                                      </p:cBhvr>
                                      <p:tavLst>
                                        <p:tav tm="0">
                                          <p:val>
                                            <p:fltVal val="90"/>
                                          </p:val>
                                        </p:tav>
                                        <p:tav tm="100000">
                                          <p:val>
                                            <p:fltVal val="0"/>
                                          </p:val>
                                        </p:tav>
                                      </p:tavLst>
                                    </p:anim>
                                    <p:animEffect transition="in" filter="fade">
                                      <p:cBhvr>
                                        <p:cTn id="61" dur="1000"/>
                                        <p:tgtEl>
                                          <p:spTgt spid="11">
                                            <p:bg/>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1">
                                            <p:txEl>
                                              <p:pRg st="0" end="0"/>
                                            </p:txEl>
                                          </p:spTgt>
                                        </p:tgtEl>
                                        <p:attrNameLst>
                                          <p:attrName>style.visibility</p:attrName>
                                        </p:attrNameLst>
                                      </p:cBhvr>
                                      <p:to>
                                        <p:strVal val="visible"/>
                                      </p:to>
                                    </p:set>
                                    <p:anim calcmode="lin" valueType="num">
                                      <p:cBhvr>
                                        <p:cTn id="64"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15">
                                            <p:bg/>
                                          </p:spTgt>
                                        </p:tgtEl>
                                        <p:attrNameLst>
                                          <p:attrName>style.visibility</p:attrName>
                                        </p:attrNameLst>
                                      </p:cBhvr>
                                      <p:to>
                                        <p:strVal val="visible"/>
                                      </p:to>
                                    </p:set>
                                    <p:anim calcmode="lin" valueType="num">
                                      <p:cBhvr>
                                        <p:cTn id="75" dur="1000" fill="hold"/>
                                        <p:tgtEl>
                                          <p:spTgt spid="15">
                                            <p:bg/>
                                          </p:spTgt>
                                        </p:tgtEl>
                                        <p:attrNameLst>
                                          <p:attrName>ppt_w</p:attrName>
                                        </p:attrNameLst>
                                      </p:cBhvr>
                                      <p:tavLst>
                                        <p:tav tm="0">
                                          <p:val>
                                            <p:fltVal val="0"/>
                                          </p:val>
                                        </p:tav>
                                        <p:tav tm="100000">
                                          <p:val>
                                            <p:strVal val="#ppt_w"/>
                                          </p:val>
                                        </p:tav>
                                      </p:tavLst>
                                    </p:anim>
                                    <p:anim calcmode="lin" valueType="num">
                                      <p:cBhvr>
                                        <p:cTn id="76" dur="1000" fill="hold"/>
                                        <p:tgtEl>
                                          <p:spTgt spid="15">
                                            <p:bg/>
                                          </p:spTgt>
                                        </p:tgtEl>
                                        <p:attrNameLst>
                                          <p:attrName>ppt_h</p:attrName>
                                        </p:attrNameLst>
                                      </p:cBhvr>
                                      <p:tavLst>
                                        <p:tav tm="0">
                                          <p:val>
                                            <p:fltVal val="0"/>
                                          </p:val>
                                        </p:tav>
                                        <p:tav tm="100000">
                                          <p:val>
                                            <p:strVal val="#ppt_h"/>
                                          </p:val>
                                        </p:tav>
                                      </p:tavLst>
                                    </p:anim>
                                    <p:anim calcmode="lin" valueType="num">
                                      <p:cBhvr>
                                        <p:cTn id="77" dur="1000" fill="hold"/>
                                        <p:tgtEl>
                                          <p:spTgt spid="15">
                                            <p:bg/>
                                          </p:spTgt>
                                        </p:tgtEl>
                                        <p:attrNameLst>
                                          <p:attrName>style.rotation</p:attrName>
                                        </p:attrNameLst>
                                      </p:cBhvr>
                                      <p:tavLst>
                                        <p:tav tm="0">
                                          <p:val>
                                            <p:fltVal val="90"/>
                                          </p:val>
                                        </p:tav>
                                        <p:tav tm="100000">
                                          <p:val>
                                            <p:fltVal val="0"/>
                                          </p:val>
                                        </p:tav>
                                      </p:tavLst>
                                    </p:anim>
                                    <p:animEffect transition="in" filter="fade">
                                      <p:cBhvr>
                                        <p:cTn id="78" dur="1000"/>
                                        <p:tgtEl>
                                          <p:spTgt spid="15">
                                            <p:bg/>
                                          </p:spTgt>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15">
                                            <p:txEl>
                                              <p:pRg st="0" end="0"/>
                                            </p:txEl>
                                          </p:spTgt>
                                        </p:tgtEl>
                                        <p:attrNameLst>
                                          <p:attrName>style.visibility</p:attrName>
                                        </p:attrNameLst>
                                      </p:cBhvr>
                                      <p:to>
                                        <p:strVal val="visible"/>
                                      </p:to>
                                    </p:set>
                                    <p:anim calcmode="lin" valueType="num">
                                      <p:cBhvr>
                                        <p:cTn id="81" dur="10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2" dur="10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83" dur="10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84" dur="1000"/>
                                        <p:tgtEl>
                                          <p:spTgt spid="1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grpId="0" nodeType="clickEffect">
                                  <p:stCondLst>
                                    <p:cond delay="0"/>
                                  </p:stCondLst>
                                  <p:childTnLst>
                                    <p:set>
                                      <p:cBhvr>
                                        <p:cTn id="91" dur="1" fill="hold">
                                          <p:stCondLst>
                                            <p:cond delay="0"/>
                                          </p:stCondLst>
                                        </p:cTn>
                                        <p:tgtEl>
                                          <p:spTgt spid="17">
                                            <p:bg/>
                                          </p:spTgt>
                                        </p:tgtEl>
                                        <p:attrNameLst>
                                          <p:attrName>style.visibility</p:attrName>
                                        </p:attrNameLst>
                                      </p:cBhvr>
                                      <p:to>
                                        <p:strVal val="visible"/>
                                      </p:to>
                                    </p:set>
                                    <p:anim calcmode="lin" valueType="num">
                                      <p:cBhvr>
                                        <p:cTn id="92" dur="1000" fill="hold"/>
                                        <p:tgtEl>
                                          <p:spTgt spid="17">
                                            <p:bg/>
                                          </p:spTgt>
                                        </p:tgtEl>
                                        <p:attrNameLst>
                                          <p:attrName>ppt_w</p:attrName>
                                        </p:attrNameLst>
                                      </p:cBhvr>
                                      <p:tavLst>
                                        <p:tav tm="0">
                                          <p:val>
                                            <p:fltVal val="0"/>
                                          </p:val>
                                        </p:tav>
                                        <p:tav tm="100000">
                                          <p:val>
                                            <p:strVal val="#ppt_w"/>
                                          </p:val>
                                        </p:tav>
                                      </p:tavLst>
                                    </p:anim>
                                    <p:anim calcmode="lin" valueType="num">
                                      <p:cBhvr>
                                        <p:cTn id="93" dur="1000" fill="hold"/>
                                        <p:tgtEl>
                                          <p:spTgt spid="17">
                                            <p:bg/>
                                          </p:spTgt>
                                        </p:tgtEl>
                                        <p:attrNameLst>
                                          <p:attrName>ppt_h</p:attrName>
                                        </p:attrNameLst>
                                      </p:cBhvr>
                                      <p:tavLst>
                                        <p:tav tm="0">
                                          <p:val>
                                            <p:fltVal val="0"/>
                                          </p:val>
                                        </p:tav>
                                        <p:tav tm="100000">
                                          <p:val>
                                            <p:strVal val="#ppt_h"/>
                                          </p:val>
                                        </p:tav>
                                      </p:tavLst>
                                    </p:anim>
                                    <p:anim calcmode="lin" valueType="num">
                                      <p:cBhvr>
                                        <p:cTn id="94" dur="1000" fill="hold"/>
                                        <p:tgtEl>
                                          <p:spTgt spid="17">
                                            <p:bg/>
                                          </p:spTgt>
                                        </p:tgtEl>
                                        <p:attrNameLst>
                                          <p:attrName>style.rotation</p:attrName>
                                        </p:attrNameLst>
                                      </p:cBhvr>
                                      <p:tavLst>
                                        <p:tav tm="0">
                                          <p:val>
                                            <p:fltVal val="90"/>
                                          </p:val>
                                        </p:tav>
                                        <p:tav tm="100000">
                                          <p:val>
                                            <p:fltVal val="0"/>
                                          </p:val>
                                        </p:tav>
                                      </p:tavLst>
                                    </p:anim>
                                    <p:animEffect transition="in" filter="fade">
                                      <p:cBhvr>
                                        <p:cTn id="95" dur="1000"/>
                                        <p:tgtEl>
                                          <p:spTgt spid="17">
                                            <p:bg/>
                                          </p:spTgt>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17">
                                            <p:txEl>
                                              <p:pRg st="0" end="0"/>
                                            </p:txEl>
                                          </p:spTgt>
                                        </p:tgtEl>
                                        <p:attrNameLst>
                                          <p:attrName>style.visibility</p:attrName>
                                        </p:attrNameLst>
                                      </p:cBhvr>
                                      <p:to>
                                        <p:strVal val="visible"/>
                                      </p:to>
                                    </p:set>
                                    <p:anim calcmode="lin" valueType="num">
                                      <p:cBhvr>
                                        <p:cTn id="98"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99"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00"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1" dur="1000"/>
                                        <p:tgtEl>
                                          <p:spTgt spid="17">
                                            <p:txEl>
                                              <p:pRg st="0" end="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build="p" animBg="1"/>
      <p:bldP spid="12" grpId="0" build="p" animBg="1"/>
      <p:bldP spid="13" grpId="0"/>
      <p:bldP spid="14" grpId="0" build="p" animBg="1"/>
      <p:bldP spid="15" grpId="0" build="p" animBg="1"/>
      <p:bldP spid="2" grpId="0"/>
      <p:bldP spid="3" grpId="0"/>
      <p:bldP spid="5" grpId="0"/>
      <p:bldP spid="16" grpId="0"/>
      <p:bldP spid="17" grpId="0" build="p"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5828924" y="1912907"/>
            <a:ext cx="1490472" cy="1490472"/>
          </a:xfrm>
          <a:prstGeom prst="ellipse">
            <a:avLst/>
          </a:prstGeom>
          <a:ln w="28575" cmpd="sng">
            <a:solidFill>
              <a:schemeClr val="accent4"/>
            </a:solidFill>
          </a:ln>
        </p:spPr>
      </p:pic>
      <p:graphicFrame>
        <p:nvGraphicFramePr>
          <p:cNvPr id="3" name="Table 2"/>
          <p:cNvGraphicFramePr>
            <a:graphicFrameLocks noGrp="1"/>
          </p:cNvGraphicFramePr>
          <p:nvPr>
            <p:extLst>
              <p:ext uri="{D42A27DB-BD31-4B8C-83A1-F6EECF244321}">
                <p14:modId xmlns:p14="http://schemas.microsoft.com/office/powerpoint/2010/main" val="3032350398"/>
              </p:ext>
            </p:extLst>
          </p:nvPr>
        </p:nvGraphicFramePr>
        <p:xfrm>
          <a:off x="1056036" y="3513744"/>
          <a:ext cx="7006954" cy="1851370"/>
        </p:xfrm>
        <a:graphic>
          <a:graphicData uri="http://schemas.openxmlformats.org/drawingml/2006/table">
            <a:tbl>
              <a:tblPr firstRow="1" bandRow="1">
                <a:tableStyleId>{ED083AE6-46FA-4A59-8FB0-9F97EB10719F}</a:tableStyleId>
              </a:tblPr>
              <a:tblGrid>
                <a:gridCol w="3503477"/>
                <a:gridCol w="3503477"/>
              </a:tblGrid>
              <a:tr h="470541">
                <a:tc>
                  <a:txBody>
                    <a:bodyPr/>
                    <a:lstStyle/>
                    <a:p>
                      <a:pPr algn="ctr"/>
                      <a:r>
                        <a:rPr lang="en-US" sz="1400" dirty="0" smtClean="0"/>
                        <a:t>Equipment Replacement</a:t>
                      </a:r>
                      <a:endParaRPr lang="en-US" sz="1400" b="1" dirty="0">
                        <a:solidFill>
                          <a:srgbClr val="FD5E3F"/>
                        </a:solidFill>
                        <a:latin typeface="Helvetica"/>
                        <a:cs typeface="Helvetica"/>
                      </a:endParaRP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US" sz="1400" dirty="0" smtClean="0"/>
                        <a:t>Energy</a:t>
                      </a:r>
                      <a:r>
                        <a:rPr lang="en-US" sz="1400" baseline="0" dirty="0" smtClean="0"/>
                        <a:t> Efficiency Upgrade</a:t>
                      </a:r>
                      <a:endParaRPr lang="en-US" sz="1400" b="1" dirty="0">
                        <a:solidFill>
                          <a:srgbClr val="FD5E3F"/>
                        </a:solidFill>
                        <a:latin typeface="Helvetica"/>
                        <a:cs typeface="Helvetica"/>
                      </a:endParaRP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tcPr>
                </a:tc>
              </a:tr>
              <a:tr h="467582">
                <a:tc>
                  <a:txBody>
                    <a:bodyPr/>
                    <a:lstStyle/>
                    <a:p>
                      <a:pPr algn="ctr"/>
                      <a:r>
                        <a:rPr lang="en-US" sz="1400" dirty="0" smtClean="0"/>
                        <a:t>Uptown</a:t>
                      </a:r>
                      <a:r>
                        <a:rPr lang="en-US" sz="1400" baseline="0" dirty="0" smtClean="0"/>
                        <a:t> Baptist Church</a:t>
                      </a:r>
                      <a:endParaRPr lang="en-US" sz="1400" dirty="0">
                        <a:latin typeface="Helvetica"/>
                        <a:cs typeface="Helvetica"/>
                      </a:endParaRP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a:r>
                        <a:rPr lang="en-US" sz="1400" dirty="0" smtClean="0"/>
                        <a:t>Downtown Hotel</a:t>
                      </a:r>
                      <a:endParaRPr lang="en-US" sz="1400" dirty="0">
                        <a:latin typeface="Helvetica"/>
                        <a:cs typeface="Helvetica"/>
                      </a:endParaRP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tcPr>
                </a:tc>
              </a:tr>
              <a:tr h="4748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Boiler</a:t>
                      </a:r>
                      <a:r>
                        <a:rPr lang="en-US" sz="1400" baseline="0" dirty="0" smtClean="0"/>
                        <a:t> </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Chiller with VSD</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4383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$56,345</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$223,000</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13" name="Picture 12" descr="RCUptownBC18A.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5638" y="1917499"/>
            <a:ext cx="1486208" cy="1485489"/>
          </a:xfrm>
          <a:prstGeom prst="ellipse">
            <a:avLst/>
          </a:prstGeom>
          <a:ln w="19050" cmpd="sng">
            <a:solidFill>
              <a:schemeClr val="accent4"/>
            </a:solidFill>
          </a:ln>
        </p:spPr>
      </p:pic>
      <p:cxnSp>
        <p:nvCxnSpPr>
          <p:cNvPr id="16" name="Straight Connector 15"/>
          <p:cNvCxnSpPr/>
          <p:nvPr/>
        </p:nvCxnSpPr>
        <p:spPr>
          <a:xfrm flipH="1">
            <a:off x="4545496" y="1828800"/>
            <a:ext cx="26504" cy="4267553"/>
          </a:xfrm>
          <a:prstGeom prst="line">
            <a:avLst/>
          </a:prstGeom>
          <a:ln>
            <a:solidFill>
              <a:schemeClr val="tx1"/>
            </a:solidFill>
            <a:prstDash val="dot"/>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457200" y="457200"/>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rgbClr val="17252F"/>
                </a:solidFill>
                <a:latin typeface="Roboto Light"/>
                <a:ea typeface="Roboto Condensed Regular"/>
                <a:cs typeface="Roboto Light"/>
              </a:defRPr>
            </a:lvl1pPr>
          </a:lstStyle>
          <a:p>
            <a:r>
              <a:rPr lang="en-JM" sz="3000" dirty="0" smtClean="0">
                <a:solidFill>
                  <a:srgbClr val="343749"/>
                </a:solidFill>
                <a:latin typeface="Helvetica Light"/>
                <a:ea typeface="Calibri"/>
                <a:cs typeface="Helvetica Light"/>
              </a:rPr>
              <a:t>Case Studies</a:t>
            </a:r>
            <a:endParaRPr lang="en-US" sz="3000" dirty="0">
              <a:solidFill>
                <a:srgbClr val="343749"/>
              </a:solidFill>
              <a:latin typeface="Helvetica Light"/>
              <a:ea typeface="Calibri"/>
              <a:cs typeface="Helvetica Light"/>
            </a:endParaRPr>
          </a:p>
        </p:txBody>
      </p:sp>
      <p:sp>
        <p:nvSpPr>
          <p:cNvPr id="8" name="Text Placeholder 31"/>
          <p:cNvSpPr>
            <a:spLocks noGrp="1"/>
          </p:cNvSpPr>
          <p:nvPr>
            <p:ph type="body" sz="quarter" idx="28"/>
          </p:nvPr>
        </p:nvSpPr>
        <p:spPr>
          <a:xfrm>
            <a:off x="457199" y="584200"/>
            <a:ext cx="6280229" cy="431800"/>
          </a:xfrm>
        </p:spPr>
        <p:txBody>
          <a:bodyPr/>
          <a:lstStyle/>
          <a:p>
            <a:r>
              <a:rPr lang="en-US" dirty="0" smtClean="0"/>
              <a:t>INTRODUCTION</a:t>
            </a:r>
            <a:endParaRPr lang="en-US" dirty="0"/>
          </a:p>
          <a:p>
            <a:r>
              <a:rPr lang="en-US" dirty="0" smtClean="0"/>
              <a:t>	</a:t>
            </a:r>
            <a:endParaRPr lang="en-US" dirty="0"/>
          </a:p>
        </p:txBody>
      </p:sp>
      <p:sp>
        <p:nvSpPr>
          <p:cNvPr id="10" name="Rounded Rectangle 9"/>
          <p:cNvSpPr/>
          <p:nvPr/>
        </p:nvSpPr>
        <p:spPr>
          <a:xfrm>
            <a:off x="4860239" y="5521533"/>
            <a:ext cx="3131396" cy="445596"/>
          </a:xfrm>
          <a:prstGeom prst="roundRect">
            <a:avLst/>
          </a:prstGeom>
          <a:solidFill>
            <a:srgbClr val="10AE9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latin typeface="Helvetica Light"/>
                <a:cs typeface="Helvetica Light"/>
              </a:rPr>
              <a:t>DOWNLOAD CASE STUDY</a:t>
            </a:r>
            <a:endParaRPr lang="en-US" dirty="0">
              <a:latin typeface="Helvetica Light"/>
              <a:cs typeface="Helvetica Light"/>
            </a:endParaRPr>
          </a:p>
        </p:txBody>
      </p:sp>
      <p:sp>
        <p:nvSpPr>
          <p:cNvPr id="11" name="Rounded Rectangle 10"/>
          <p:cNvSpPr/>
          <p:nvPr/>
        </p:nvSpPr>
        <p:spPr>
          <a:xfrm>
            <a:off x="1073904" y="5521533"/>
            <a:ext cx="3131396" cy="445596"/>
          </a:xfrm>
          <a:prstGeom prst="roundRect">
            <a:avLst/>
          </a:prstGeom>
          <a:solidFill>
            <a:srgbClr val="10AE9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latin typeface="Helvetica Light"/>
                <a:cs typeface="Helvetica Light"/>
              </a:rPr>
              <a:t>DOWNLOAD CASE STUDY</a:t>
            </a:r>
            <a:endParaRPr lang="en-US" dirty="0">
              <a:latin typeface="Helvetica Light"/>
              <a:cs typeface="Helvetica Light"/>
            </a:endParaRPr>
          </a:p>
        </p:txBody>
      </p:sp>
    </p:spTree>
    <p:extLst>
      <p:ext uri="{BB962C8B-B14F-4D97-AF65-F5344CB8AC3E}">
        <p14:creationId xmlns:p14="http://schemas.microsoft.com/office/powerpoint/2010/main" val="32289992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3"/>
          </p:nvPr>
        </p:nvPicPr>
        <p:blipFill rotWithShape="1">
          <a:blip r:embed="rId2" cstate="print">
            <a:extLst>
              <a:ext uri="{28A0092B-C50C-407E-A947-70E740481C1C}">
                <a14:useLocalDpi xmlns:a14="http://schemas.microsoft.com/office/drawing/2010/main" val="0"/>
              </a:ext>
            </a:extLst>
          </a:blip>
          <a:srcRect l="-30156" t="-30156" r="-30156" b="-30156"/>
          <a:stretch/>
        </p:blipFill>
        <p:spPr>
          <a:xfrm>
            <a:off x="4014788" y="833438"/>
            <a:ext cx="1114425" cy="1114425"/>
          </a:xfrm>
          <a:solidFill>
            <a:schemeClr val="accent4"/>
          </a:solidFill>
          <a:ln w="6350" cmpd="sng"/>
        </p:spPr>
      </p:pic>
      <p:sp>
        <p:nvSpPr>
          <p:cNvPr id="2" name="Title 1"/>
          <p:cNvSpPr>
            <a:spLocks noGrp="1"/>
          </p:cNvSpPr>
          <p:nvPr>
            <p:ph type="title"/>
          </p:nvPr>
        </p:nvSpPr>
        <p:spPr>
          <a:xfrm>
            <a:off x="609600" y="1940951"/>
            <a:ext cx="7879347" cy="1143000"/>
          </a:xfrm>
        </p:spPr>
        <p:txBody>
          <a:bodyPr/>
          <a:lstStyle/>
          <a:p>
            <a:pPr algn="ctr"/>
            <a:r>
              <a:rPr lang="en-US" dirty="0" smtClean="0"/>
              <a:t>Your Finance Program Plan</a:t>
            </a:r>
            <a:endParaRPr lang="en-US" dirty="0"/>
          </a:p>
        </p:txBody>
      </p:sp>
      <p:sp>
        <p:nvSpPr>
          <p:cNvPr id="4" name="TextBox 3"/>
          <p:cNvSpPr txBox="1"/>
          <p:nvPr/>
        </p:nvSpPr>
        <p:spPr>
          <a:xfrm>
            <a:off x="520818" y="3306536"/>
            <a:ext cx="8101814" cy="2862322"/>
          </a:xfrm>
          <a:prstGeom prst="rect">
            <a:avLst/>
          </a:prstGeom>
          <a:noFill/>
        </p:spPr>
        <p:txBody>
          <a:bodyPr wrap="square" rtlCol="0">
            <a:spAutoFit/>
          </a:bodyPr>
          <a:lstStyle/>
          <a:p>
            <a:r>
              <a:rPr lang="en-US" sz="2000" b="1" dirty="0" smtClean="0">
                <a:solidFill>
                  <a:srgbClr val="10AE99"/>
                </a:solidFill>
                <a:latin typeface="Helvetica"/>
                <a:cs typeface="Helvetica"/>
              </a:rPr>
              <a:t>What is it?</a:t>
            </a:r>
          </a:p>
          <a:p>
            <a:r>
              <a:rPr lang="en-US" sz="2000" dirty="0" smtClean="0">
                <a:latin typeface="Helvetica Light"/>
                <a:cs typeface="Helvetica Light"/>
              </a:rPr>
              <a:t>A customized plan of credit products and associated fees.</a:t>
            </a:r>
          </a:p>
          <a:p>
            <a:endParaRPr lang="en-US" sz="2000" dirty="0">
              <a:latin typeface="Helvetica"/>
              <a:cs typeface="Helvetica"/>
            </a:endParaRPr>
          </a:p>
          <a:p>
            <a:r>
              <a:rPr lang="en-US" sz="2000" b="1" dirty="0" smtClean="0">
                <a:solidFill>
                  <a:srgbClr val="10AE99"/>
                </a:solidFill>
                <a:latin typeface="Helvetica"/>
                <a:cs typeface="Helvetica"/>
              </a:rPr>
              <a:t>Who Created it?</a:t>
            </a:r>
          </a:p>
          <a:p>
            <a:r>
              <a:rPr lang="en-US" sz="2000" dirty="0" smtClean="0">
                <a:latin typeface="Helvetica Light"/>
                <a:cs typeface="Helvetica Light"/>
              </a:rPr>
              <a:t>In collaboration with the executive sponsor</a:t>
            </a:r>
          </a:p>
          <a:p>
            <a:endParaRPr lang="en-US" sz="2000" dirty="0">
              <a:latin typeface="Helvetica"/>
              <a:cs typeface="Helvetica"/>
            </a:endParaRPr>
          </a:p>
          <a:p>
            <a:r>
              <a:rPr lang="en-US" sz="2000" b="1" dirty="0" smtClean="0">
                <a:solidFill>
                  <a:srgbClr val="10AE99"/>
                </a:solidFill>
                <a:latin typeface="Helvetica"/>
                <a:cs typeface="Helvetica"/>
              </a:rPr>
              <a:t>Why Was it Created?</a:t>
            </a:r>
          </a:p>
          <a:p>
            <a:r>
              <a:rPr lang="en-US" sz="2000" dirty="0" smtClean="0">
                <a:latin typeface="Helvetica Light"/>
                <a:cs typeface="Helvetica Light"/>
              </a:rPr>
              <a:t>To match your company’s sales process with Noesis credit products and deliverables</a:t>
            </a:r>
            <a:endParaRPr lang="en-US" sz="2000" dirty="0">
              <a:latin typeface="Helvetica Light"/>
              <a:cs typeface="Helvetica Light"/>
            </a:endParaRPr>
          </a:p>
        </p:txBody>
      </p:sp>
    </p:spTree>
    <p:extLst>
      <p:ext uri="{BB962C8B-B14F-4D97-AF65-F5344CB8AC3E}">
        <p14:creationId xmlns:p14="http://schemas.microsoft.com/office/powerpoint/2010/main" val="120739293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5">
      <a:dk1>
        <a:srgbClr val="282828"/>
      </a:dk1>
      <a:lt1>
        <a:srgbClr val="FFFFFF"/>
      </a:lt1>
      <a:dk2>
        <a:srgbClr val="2E2E2E"/>
      </a:dk2>
      <a:lt2>
        <a:srgbClr val="FFFFFF"/>
      </a:lt2>
      <a:accent1>
        <a:srgbClr val="B32317"/>
      </a:accent1>
      <a:accent2>
        <a:srgbClr val="FD5E3F"/>
      </a:accent2>
      <a:accent3>
        <a:srgbClr val="FF9900"/>
      </a:accent3>
      <a:accent4>
        <a:srgbClr val="10AE99"/>
      </a:accent4>
      <a:accent5>
        <a:srgbClr val="3399CC"/>
      </a:accent5>
      <a:accent6>
        <a:srgbClr val="006990"/>
      </a:accent6>
      <a:hlink>
        <a:srgbClr val="FF99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111466</TotalTime>
  <Words>1225</Words>
  <Application>Microsoft Macintosh PowerPoint</Application>
  <PresentationFormat>On-screen Show (4:3)</PresentationFormat>
  <Paragraphs>163</Paragraphs>
  <Slides>20</Slides>
  <Notes>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Getting Started with </vt:lpstr>
      <vt:lpstr>Agenda</vt:lpstr>
      <vt:lpstr>Introductions</vt:lpstr>
      <vt:lpstr>PowerPoint Presentation</vt:lpstr>
      <vt:lpstr>Who is Noesis</vt:lpstr>
      <vt:lpstr>What You Get</vt:lpstr>
      <vt:lpstr>PowerPoint Presentation</vt:lpstr>
      <vt:lpstr>PowerPoint Presentation</vt:lpstr>
      <vt:lpstr>Your Finance Program Plan</vt:lpstr>
      <vt:lpstr>Where We Fit in Your Process</vt:lpstr>
      <vt:lpstr>Credit Package 1</vt:lpstr>
      <vt:lpstr>Credit Package 2</vt:lpstr>
      <vt:lpstr>Credit Package 3</vt:lpstr>
      <vt:lpstr>Credit Package 4</vt:lpstr>
      <vt:lpstr>Credit Package Fees</vt:lpstr>
      <vt:lpstr>Selling with Payment Options</vt:lpstr>
      <vt:lpstr>How it Works </vt:lpstr>
      <vt:lpstr>Walkthrough</vt:lpstr>
      <vt:lpstr>Noesis Q1 2016 Partner Incentive Program</vt:lpstr>
      <vt:lpstr>Get Started</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Achai Broner</cp:lastModifiedBy>
  <cp:revision>898</cp:revision>
  <dcterms:created xsi:type="dcterms:W3CDTF">2013-04-14T18:18:29Z</dcterms:created>
  <dcterms:modified xsi:type="dcterms:W3CDTF">2016-02-15T18:33:07Z</dcterms:modified>
</cp:coreProperties>
</file>